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5008" r:id="rId4"/>
    <p:sldMasterId id="2147483704" r:id="rId5"/>
  </p:sldMasterIdLst>
  <p:notesMasterIdLst>
    <p:notesMasterId r:id="rId32"/>
  </p:notesMasterIdLst>
  <p:handoutMasterIdLst>
    <p:handoutMasterId r:id="rId33"/>
  </p:handoutMasterIdLst>
  <p:sldIdLst>
    <p:sldId id="256" r:id="rId6"/>
    <p:sldId id="257" r:id="rId7"/>
    <p:sldId id="300" r:id="rId8"/>
    <p:sldId id="301" r:id="rId9"/>
    <p:sldId id="302" r:id="rId10"/>
    <p:sldId id="268" r:id="rId11"/>
    <p:sldId id="303" r:id="rId12"/>
    <p:sldId id="304" r:id="rId13"/>
    <p:sldId id="331" r:id="rId14"/>
    <p:sldId id="306" r:id="rId15"/>
    <p:sldId id="307" r:id="rId16"/>
    <p:sldId id="309" r:id="rId17"/>
    <p:sldId id="310" r:id="rId18"/>
    <p:sldId id="312" r:id="rId19"/>
    <p:sldId id="313" r:id="rId20"/>
    <p:sldId id="326" r:id="rId21"/>
    <p:sldId id="317" r:id="rId22"/>
    <p:sldId id="319" r:id="rId23"/>
    <p:sldId id="320" r:id="rId24"/>
    <p:sldId id="327" r:id="rId25"/>
    <p:sldId id="322" r:id="rId26"/>
    <p:sldId id="329" r:id="rId27"/>
    <p:sldId id="330" r:id="rId28"/>
    <p:sldId id="328" r:id="rId29"/>
    <p:sldId id="332" r:id="rId30"/>
    <p:sldId id="298" r:id="rId31"/>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7" name="Nitin Sharma (WINDOWS)" initials="NS(" lastIdx="16" clrIdx="3">
    <p:extLst>
      <p:ext uri="{19B8F6BF-5375-455C-9EA6-DF929625EA0E}">
        <p15:presenceInfo xmlns:p15="http://schemas.microsoft.com/office/powerpoint/2012/main" userId="S-1-5-21-2127521184-1604012920-1887927527-7997028" providerId="AD"/>
      </p:ext>
    </p:extLst>
  </p:cmAuthor>
  <p:cmAuthor id="8" name="John Serna" initials="JS" lastIdx="2" clrIdx="6">
    <p:extLst>
      <p:ext uri="{19B8F6BF-5375-455C-9EA6-DF929625EA0E}">
        <p15:presenceInfo xmlns:p15="http://schemas.microsoft.com/office/powerpoint/2012/main" userId="S-1-5-21-2127521184-1604012920-1887927527-755111" providerId="AD"/>
      </p:ext>
    </p:extLst>
  </p:cmAuthor>
  <p:cmAuthor id="2" name="Rob Aldinger" initials="RA" lastIdx="10" clrIdx="5">
    <p:extLst>
      <p:ext uri="{19B8F6BF-5375-455C-9EA6-DF929625EA0E}">
        <p15:presenceInfo xmlns:p15="http://schemas.microsoft.com/office/powerpoint/2012/main" userId="S-1-5-21-1454471165-1004336348-1606980848-13829" providerId="AD"/>
      </p:ext>
    </p:extLst>
  </p:cmAuthor>
  <p:cmAuthor id="3" name="Harneet Sidhana" initials="HS" lastIdx="4" clrIdx="4">
    <p:extLst>
      <p:ext uri="{19B8F6BF-5375-455C-9EA6-DF929625EA0E}">
        <p15:presenceInfo xmlns:p15="http://schemas.microsoft.com/office/powerpoint/2012/main" userId="S-1-5-21-2127521184-1604012920-1887927527-3185549" providerId="AD"/>
      </p:ext>
    </p:extLst>
  </p:cmAuthor>
  <p:cmAuthor id="4" name="James Clarke (OS GROUP)" initials="JC(G" lastIdx="4" clrIdx="2">
    <p:extLst>
      <p:ext uri="{19B8F6BF-5375-455C-9EA6-DF929625EA0E}">
        <p15:presenceInfo xmlns:p15="http://schemas.microsoft.com/office/powerpoint/2012/main" userId="S-1-5-21-397955417-626881126-188441444-4810578" providerId="AD"/>
      </p:ext>
    </p:extLst>
  </p:cmAuthor>
  <p:cmAuthor id="5" name="Kelly Renner" initials="KR" lastIdx="5" clrIdx="0">
    <p:extLst>
      <p:ext uri="{19B8F6BF-5375-455C-9EA6-DF929625EA0E}">
        <p15:presenceInfo xmlns:p15="http://schemas.microsoft.com/office/powerpoint/2012/main" userId="S-1-5-21-2127521184-1604012920-1887927527-69683" providerId="AD"/>
      </p:ext>
    </p:extLst>
  </p:cmAuthor>
  <p:cmAuthor id="6" name="Nitin Sharma (WINDOWS)" initials="N(" lastIdx="1" clrIdx="1">
    <p:extLst>
      <p:ext uri="{19B8F6BF-5375-455C-9EA6-DF929625EA0E}">
        <p15:presenceInfo xmlns:p15="http://schemas.microsoft.com/office/powerpoint/2012/main" userId="S003000080BF7D89@LIVE.COM"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73FDBF"/>
    <a:srgbClr val="F1900F"/>
    <a:srgbClr val="6BB700"/>
    <a:srgbClr val="FF8E8E"/>
    <a:srgbClr val="F2F2F2"/>
    <a:srgbClr val="202124"/>
    <a:srgbClr val="2F5994"/>
    <a:srgbClr val="0B5A99"/>
    <a:srgbClr val="216398"/>
    <a:srgbClr val="0078D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00" autoAdjust="0"/>
    <p:restoredTop sz="83784" autoAdjust="0"/>
  </p:normalViewPr>
  <p:slideViewPr>
    <p:cSldViewPr snapToGrid="0">
      <p:cViewPr varScale="1">
        <p:scale>
          <a:sx n="73" d="100"/>
          <a:sy n="73" d="100"/>
        </p:scale>
        <p:origin x="54" y="540"/>
      </p:cViewPr>
      <p:guideLst/>
    </p:cSldViewPr>
  </p:slideViewPr>
  <p:notesTextViewPr>
    <p:cViewPr>
      <p:scale>
        <a:sx n="150" d="100"/>
        <a:sy n="150" d="100"/>
      </p:scale>
      <p:origin x="0" y="0"/>
    </p:cViewPr>
  </p:notesTextViewPr>
  <p:sorterViewPr>
    <p:cViewPr>
      <p:scale>
        <a:sx n="120" d="100"/>
        <a:sy n="120" d="100"/>
      </p:scale>
      <p:origin x="0" y="0"/>
    </p:cViewPr>
  </p:sorterViewPr>
  <p:notesViewPr>
    <p:cSldViewPr snapToGrid="0">
      <p:cViewPr varScale="1">
        <p:scale>
          <a:sx n="95" d="100"/>
          <a:sy n="95" d="100"/>
        </p:scale>
        <p:origin x="2742" y="10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commentAuthors" Target="commentAuthor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handoutMaster" Target="handoutMasters/handoutMaster1.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notesMaster" Target="notesMasters/notesMaster1.xml"/><Relationship Id="rId37"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viewProps" Target="viewProp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sz="quarter" idx="1"/>
          </p:nvPr>
        </p:nvSpPr>
        <p:spPr>
          <a:xfrm>
            <a:off x="3970938" y="0"/>
            <a:ext cx="3037840" cy="466434"/>
          </a:xfrm>
          <a:prstGeom prst="rect">
            <a:avLst/>
          </a:prstGeom>
        </p:spPr>
        <p:txBody>
          <a:bodyPr vert="horz" lIns="93177" tIns="46589" rIns="93177" bIns="46589" rtlCol="0"/>
          <a:lstStyle>
            <a:lvl1pPr algn="r">
              <a:defRPr sz="1200"/>
            </a:lvl1pPr>
          </a:lstStyle>
          <a:p>
            <a:fld id="{464F5833-6C60-4082-AD3B-D70721FF8A39}" type="datetimeFigureOut">
              <a:rPr lang="en-US" smtClean="0"/>
              <a:t>12/14/2015</a:t>
            </a:fld>
            <a:endParaRPr lang="en-US"/>
          </a:p>
        </p:txBody>
      </p:sp>
      <p:sp>
        <p:nvSpPr>
          <p:cNvPr id="4" name="Footer Placeholder 3"/>
          <p:cNvSpPr>
            <a:spLocks noGrp="1"/>
          </p:cNvSpPr>
          <p:nvPr>
            <p:ph type="ftr" sz="quarter" idx="2"/>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5" name="Slide Number Placeholder 4"/>
          <p:cNvSpPr>
            <a:spLocks noGrp="1"/>
          </p:cNvSpPr>
          <p:nvPr>
            <p:ph type="sldNum" sz="quarter" idx="3"/>
          </p:nvPr>
        </p:nvSpPr>
        <p:spPr>
          <a:xfrm>
            <a:off x="3970938" y="8829967"/>
            <a:ext cx="3037840" cy="466433"/>
          </a:xfrm>
          <a:prstGeom prst="rect">
            <a:avLst/>
          </a:prstGeom>
        </p:spPr>
        <p:txBody>
          <a:bodyPr vert="horz" lIns="93177" tIns="46589" rIns="93177" bIns="46589" rtlCol="0" anchor="b"/>
          <a:lstStyle>
            <a:lvl1pPr algn="r">
              <a:defRPr sz="1200"/>
            </a:lvl1pPr>
          </a:lstStyle>
          <a:p>
            <a:fld id="{08EB7A1E-F434-4EAC-AEBD-7592D7920805}" type="slidenum">
              <a:rPr lang="en-US" smtClean="0"/>
              <a:t>‹#›</a:t>
            </a:fld>
            <a:endParaRPr lang="en-US"/>
          </a:p>
        </p:txBody>
      </p:sp>
    </p:spTree>
    <p:extLst>
      <p:ext uri="{BB962C8B-B14F-4D97-AF65-F5344CB8AC3E}">
        <p14:creationId xmlns:p14="http://schemas.microsoft.com/office/powerpoint/2010/main" val="365518005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8B2A63B0-0A9F-4A15-A3C9-4160253A81CB}" type="datetimeFigureOut">
              <a:rPr lang="en-US" smtClean="0"/>
              <a:t>12/14/2015</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3FAC0659-34C9-4BAF-A7FA-59E8DF72899F}" type="slidenum">
              <a:rPr lang="en-US" smtClean="0"/>
              <a:t>‹#›</a:t>
            </a:fld>
            <a:endParaRPr lang="en-US"/>
          </a:p>
        </p:txBody>
      </p:sp>
    </p:spTree>
    <p:extLst>
      <p:ext uri="{BB962C8B-B14F-4D97-AF65-F5344CB8AC3E}">
        <p14:creationId xmlns:p14="http://schemas.microsoft.com/office/powerpoint/2010/main" val="7105353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msdn.microsoft.com/en-us/library/windows/apps/xaml/windows.ui.xaml.hosting.elementcompositionpreview.aspx" TargetMode="External"/><Relationship Id="rId7" Type="http://schemas.openxmlformats.org/officeDocument/2006/relationships/hyperlink" Target="https://msdn.microsoft.com/en-us/library/windows/apps/xaml/windows.ui.composition.aspx" TargetMode="External"/><Relationship Id="rId2" Type="http://schemas.openxmlformats.org/officeDocument/2006/relationships/slide" Target="../slides/slide23.xml"/><Relationship Id="rId1" Type="http://schemas.openxmlformats.org/officeDocument/2006/relationships/notesMaster" Target="../notesMasters/notesMaster1.xml"/><Relationship Id="rId6" Type="http://schemas.openxmlformats.org/officeDocument/2006/relationships/hyperlink" Target="https://msdn.microsoft.com/en-us/library/windows/apps/xaml/windows.ui.xaml.hosting.elementcompositionpreview.getcontainervisual.aspx" TargetMode="External"/><Relationship Id="rId5" Type="http://schemas.openxmlformats.org/officeDocument/2006/relationships/hyperlink" Target="https://msdn.microsoft.com/en-us/library/windows/apps/xaml/windows.ui.composition.containervisual.aspx" TargetMode="External"/><Relationship Id="rId4" Type="http://schemas.openxmlformats.org/officeDocument/2006/relationships/hyperlink" Target="https://msdn.microsoft.com/en-us/library/windows/apps/xaml/windows.ui.xaml.hosting.aspx" TargetMode="Externa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In win10 we created a new unified</a:t>
            </a:r>
            <a:r>
              <a:rPr lang="en-US" baseline="0" dirty="0" smtClean="0"/>
              <a:t> compositor and rendering engine for all modern applications</a:t>
            </a:r>
          </a:p>
          <a:p>
            <a:pPr marL="171450" indent="-171450">
              <a:buFont typeface="Arial" panose="020B0604020202020204" pitchFamily="34" charset="0"/>
              <a:buChar char="•"/>
            </a:pPr>
            <a:r>
              <a:rPr lang="en-US" baseline="0" dirty="0" smtClean="0"/>
              <a:t>Unified Composition WinRT API called </a:t>
            </a:r>
            <a:r>
              <a:rPr lang="en-US" baseline="0" dirty="0" err="1" smtClean="0"/>
              <a:t>Windows.UI.Composition</a:t>
            </a:r>
            <a:r>
              <a:rPr lang="en-US" baseline="0" dirty="0" smtClean="0"/>
              <a:t> that offers access to new lightweight Composition Objects along with new Compositor driven Animations and Effects</a:t>
            </a:r>
          </a:p>
          <a:p>
            <a:pPr marL="171450" indent="-171450">
              <a:buFont typeface="Arial" panose="020B0604020202020204" pitchFamily="34" charset="0"/>
              <a:buChar char="•"/>
            </a:pPr>
            <a:r>
              <a:rPr lang="en-US" baseline="0" dirty="0" smtClean="0"/>
              <a:t>Declarative/retain mode API (unlike D2D which is immediate-mode)</a:t>
            </a:r>
          </a:p>
          <a:p>
            <a:pPr marL="628650" lvl="1" indent="-171450">
              <a:buFont typeface="Arial" panose="020B0604020202020204" pitchFamily="34" charset="0"/>
              <a:buChar char="•"/>
            </a:pPr>
            <a:r>
              <a:rPr lang="en-US" baseline="0" dirty="0" smtClean="0"/>
              <a:t>Can be called from any UWP</a:t>
            </a:r>
          </a:p>
          <a:p>
            <a:pPr marL="628650" lvl="1" indent="-171450">
              <a:buFont typeface="Arial" panose="020B0604020202020204" pitchFamily="34" charset="0"/>
              <a:buChar char="•"/>
            </a:pPr>
            <a:r>
              <a:rPr lang="en-US" baseline="0" dirty="0" smtClean="0"/>
              <a:t>Use to create composition objects, animations and effects </a:t>
            </a:r>
            <a:endParaRPr lang="en-US" dirty="0"/>
          </a:p>
        </p:txBody>
      </p:sp>
      <p:sp>
        <p:nvSpPr>
          <p:cNvPr id="4" name="Slide Number Placeholder 3"/>
          <p:cNvSpPr>
            <a:spLocks noGrp="1"/>
          </p:cNvSpPr>
          <p:nvPr>
            <p:ph type="sldNum" sz="quarter" idx="10"/>
          </p:nvPr>
        </p:nvSpPr>
        <p:spPr/>
        <p:txBody>
          <a:bodyPr/>
          <a:lstStyle/>
          <a:p>
            <a:fld id="{243A9E2C-03B9-4DB2-8C6B-5BF8D877011C}" type="slidenum">
              <a:rPr lang="en-US" smtClean="0"/>
              <a:t>3</a:t>
            </a:fld>
            <a:endParaRPr lang="en-US"/>
          </a:p>
        </p:txBody>
      </p:sp>
    </p:spTree>
    <p:extLst>
      <p:ext uri="{BB962C8B-B14F-4D97-AF65-F5344CB8AC3E}">
        <p14:creationId xmlns:p14="http://schemas.microsoft.com/office/powerpoint/2010/main" val="25750733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 talk about single pass </a:t>
            </a:r>
            <a:r>
              <a:rPr lang="en-US" dirty="0" err="1" smtClean="0"/>
              <a:t>shaders</a:t>
            </a:r>
            <a:r>
              <a:rPr lang="en-US" dirty="0" smtClean="0"/>
              <a:t> for high perf</a:t>
            </a:r>
          </a:p>
        </p:txBody>
      </p:sp>
      <p:sp>
        <p:nvSpPr>
          <p:cNvPr id="4" name="Header Placeholder 3"/>
          <p:cNvSpPr>
            <a:spLocks noGrp="1"/>
          </p:cNvSpPr>
          <p:nvPr>
            <p:ph type="hdr" sz="quarter" idx="10"/>
          </p:nvPr>
        </p:nvSpPr>
        <p:spPr/>
        <p:txBody>
          <a:bodyPr/>
          <a:lstStyle/>
          <a:p>
            <a:r>
              <a:rPr lang="en-US" smtClean="0">
                <a:solidFill>
                  <a:prstClr val="black"/>
                </a:solidFill>
              </a:rPr>
              <a:t>Build 2014</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solidFill>
                  <a:prstClr val="black"/>
                </a:solidFill>
              </a:rPr>
              <a:pPr/>
              <a:t>12/14/2015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14</a:t>
            </a:fld>
            <a:endParaRPr lang="en-US" dirty="0">
              <a:solidFill>
                <a:prstClr val="black"/>
              </a:solidFill>
            </a:endParaRPr>
          </a:p>
        </p:txBody>
      </p:sp>
    </p:spTree>
    <p:extLst>
      <p:ext uri="{BB962C8B-B14F-4D97-AF65-F5344CB8AC3E}">
        <p14:creationId xmlns:p14="http://schemas.microsoft.com/office/powerpoint/2010/main" val="38486070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Can talk about more filters and effects</a:t>
            </a:r>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12/14/2015 7:21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15</a:t>
            </a:fld>
            <a:endParaRPr lang="en-US" dirty="0">
              <a:solidFill>
                <a:prstClr val="black"/>
              </a:solidFill>
            </a:endParaRPr>
          </a:p>
        </p:txBody>
      </p:sp>
    </p:spTree>
    <p:extLst>
      <p:ext uri="{BB962C8B-B14F-4D97-AF65-F5344CB8AC3E}">
        <p14:creationId xmlns:p14="http://schemas.microsoft.com/office/powerpoint/2010/main" val="33235471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effectLst/>
              </a:rPr>
              <a:t>Windows.UI.Composition</a:t>
            </a:r>
            <a:r>
              <a:rPr lang="en-US" dirty="0" smtClean="0">
                <a:effectLst/>
              </a:rPr>
              <a:t> contains an expressive, framework agnostic animation system that allows you to set up two types of Animations: </a:t>
            </a:r>
            <a:r>
              <a:rPr lang="en-US" b="1" dirty="0" smtClean="0">
                <a:effectLst/>
              </a:rPr>
              <a:t>key frame animations </a:t>
            </a:r>
            <a:r>
              <a:rPr lang="en-US" dirty="0" smtClean="0">
                <a:effectLst/>
              </a:rPr>
              <a:t>and </a:t>
            </a:r>
            <a:r>
              <a:rPr lang="en-US" b="1" dirty="0" smtClean="0">
                <a:effectLst/>
              </a:rPr>
              <a:t>expression animations</a:t>
            </a:r>
            <a:r>
              <a:rPr lang="en-US" dirty="0" smtClean="0">
                <a:effectLst/>
              </a:rPr>
              <a:t>. </a:t>
            </a:r>
          </a:p>
          <a:p>
            <a:pPr marL="171450" indent="-171450">
              <a:buFont typeface="Arial" panose="020B0604020202020204" pitchFamily="34" charset="0"/>
              <a:buChar char="•"/>
            </a:pPr>
            <a:r>
              <a:rPr lang="en-US" dirty="0" smtClean="0">
                <a:effectLst/>
              </a:rPr>
              <a:t>These are used to move visual objects, drive a transform or a clip, or animate an effect. </a:t>
            </a:r>
          </a:p>
          <a:p>
            <a:pPr marL="171450" indent="-171450">
              <a:buFont typeface="Arial" panose="020B0604020202020204" pitchFamily="34" charset="0"/>
              <a:buChar char="•"/>
            </a:pPr>
            <a:r>
              <a:rPr lang="en-US" dirty="0" smtClean="0">
                <a:effectLst/>
              </a:rPr>
              <a:t>By running directly in the compositor process, this ensures smoothness and scale, letting you run large numbers of concurrent, unique animations.</a:t>
            </a:r>
            <a:endParaRPr lang="en-US" dirty="0"/>
          </a:p>
        </p:txBody>
      </p:sp>
      <p:sp>
        <p:nvSpPr>
          <p:cNvPr id="4" name="Slide Number Placeholder 3"/>
          <p:cNvSpPr>
            <a:spLocks noGrp="1"/>
          </p:cNvSpPr>
          <p:nvPr>
            <p:ph type="sldNum" sz="quarter" idx="10"/>
          </p:nvPr>
        </p:nvSpPr>
        <p:spPr/>
        <p:txBody>
          <a:bodyPr/>
          <a:lstStyle/>
          <a:p>
            <a:fld id="{243A9E2C-03B9-4DB2-8C6B-5BF8D877011C}" type="slidenum">
              <a:rPr lang="en-US" smtClean="0"/>
              <a:t>17</a:t>
            </a:fld>
            <a:endParaRPr lang="en-US"/>
          </a:p>
        </p:txBody>
      </p:sp>
    </p:spTree>
    <p:extLst>
      <p:ext uri="{BB962C8B-B14F-4D97-AF65-F5344CB8AC3E}">
        <p14:creationId xmlns:p14="http://schemas.microsoft.com/office/powerpoint/2010/main" val="1540813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12/14/2015 7:21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18</a:t>
            </a:fld>
            <a:endParaRPr lang="en-US" dirty="0">
              <a:solidFill>
                <a:prstClr val="black"/>
              </a:solidFill>
            </a:endParaRPr>
          </a:p>
        </p:txBody>
      </p:sp>
    </p:spTree>
    <p:extLst>
      <p:ext uri="{BB962C8B-B14F-4D97-AF65-F5344CB8AC3E}">
        <p14:creationId xmlns:p14="http://schemas.microsoft.com/office/powerpoint/2010/main" val="38350709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a:t>
            </a:r>
            <a:r>
              <a:rPr lang="en-US" baseline="0" dirty="0" smtClean="0"/>
              <a:t> : Expression animations are simply a mathematical relationship to describe the value of an animation property at each frame, and although there are technically a function of time, they never end.</a:t>
            </a:r>
          </a:p>
          <a:p>
            <a:endParaRPr lang="en-US" baseline="0" dirty="0" smtClean="0"/>
          </a:p>
          <a:p>
            <a:r>
              <a:rPr lang="en-US" baseline="0" dirty="0" smtClean="0"/>
              <a:t>Note: </a:t>
            </a:r>
            <a:r>
              <a:rPr lang="en-US" sz="1200" kern="1200" dirty="0" err="1" smtClean="0">
                <a:solidFill>
                  <a:schemeClr val="tx1"/>
                </a:solidFill>
                <a:effectLst/>
                <a:latin typeface="+mn-lt"/>
                <a:ea typeface="+mn-ea"/>
                <a:cs typeface="+mn-cs"/>
              </a:rPr>
              <a:t>swizzling</a:t>
            </a:r>
            <a:r>
              <a:rPr lang="en-US" sz="1200" kern="1200" dirty="0" smtClean="0">
                <a:solidFill>
                  <a:schemeClr val="tx1"/>
                </a:solidFill>
                <a:effectLst/>
                <a:latin typeface="+mn-lt"/>
                <a:ea typeface="+mn-ea"/>
                <a:cs typeface="+mn-cs"/>
              </a:rPr>
              <a:t>/masking support.  This enables things like individual animations of channels of a property (for example if you want to animate color and control the timing of the RGB/HSB channels separately – which animators do want to do).</a:t>
            </a:r>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12/14/2015 7:21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19</a:t>
            </a:fld>
            <a:endParaRPr lang="en-US" dirty="0">
              <a:solidFill>
                <a:prstClr val="black"/>
              </a:solidFill>
            </a:endParaRPr>
          </a:p>
        </p:txBody>
      </p:sp>
    </p:spTree>
    <p:extLst>
      <p:ext uri="{BB962C8B-B14F-4D97-AF65-F5344CB8AC3E}">
        <p14:creationId xmlns:p14="http://schemas.microsoft.com/office/powerpoint/2010/main" val="16668301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effectLst/>
              </a:rPr>
              <a:t>In addition to creating a visual tree from scratch, the Composition API can interoperate with an existing XAML </a:t>
            </a:r>
            <a:r>
              <a:rPr lang="en-US" smtClean="0">
                <a:effectLst/>
              </a:rPr>
              <a:t>UI.</a:t>
            </a:r>
            <a:endParaRPr lang="en-US" dirty="0"/>
          </a:p>
        </p:txBody>
      </p:sp>
      <p:sp>
        <p:nvSpPr>
          <p:cNvPr id="4" name="Slide Number Placeholder 3"/>
          <p:cNvSpPr>
            <a:spLocks noGrp="1"/>
          </p:cNvSpPr>
          <p:nvPr>
            <p:ph type="sldNum" sz="quarter" idx="10"/>
          </p:nvPr>
        </p:nvSpPr>
        <p:spPr/>
        <p:txBody>
          <a:bodyPr/>
          <a:lstStyle/>
          <a:p>
            <a:fld id="{243A9E2C-03B9-4DB2-8C6B-5BF8D877011C}" type="slidenum">
              <a:rPr lang="en-US" smtClean="0"/>
              <a:t>21</a:t>
            </a:fld>
            <a:endParaRPr lang="en-US"/>
          </a:p>
        </p:txBody>
      </p:sp>
    </p:spTree>
    <p:extLst>
      <p:ext uri="{BB962C8B-B14F-4D97-AF65-F5344CB8AC3E}">
        <p14:creationId xmlns:p14="http://schemas.microsoft.com/office/powerpoint/2010/main" val="305133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Why use Comp in XAML</a:t>
            </a:r>
          </a:p>
          <a:p>
            <a:pPr marL="171450" indent="-171450">
              <a:buFont typeface="Arial" panose="020B0604020202020204" pitchFamily="34" charset="0"/>
              <a:buChar char="•"/>
            </a:pPr>
            <a:r>
              <a:rPr lang="en-US" sz="1200" dirty="0" smtClean="0"/>
              <a:t>Drop down to realize more complex animations and effects with very little code</a:t>
            </a:r>
          </a:p>
          <a:p>
            <a:pPr marL="171450" indent="-171450">
              <a:buFont typeface="Arial" panose="020B0604020202020204" pitchFamily="34" charset="0"/>
              <a:buChar char="•"/>
            </a:pPr>
            <a:r>
              <a:rPr lang="en-US" sz="1200" dirty="0" smtClean="0"/>
              <a:t>Scale: need to animate a lot of different elements simultaneously</a:t>
            </a:r>
          </a:p>
          <a:p>
            <a:pPr marL="171450" indent="-171450">
              <a:buFont typeface="Arial" panose="020B0604020202020204" pitchFamily="34" charset="0"/>
              <a:buChar char="•"/>
            </a:pPr>
            <a:r>
              <a:rPr lang="en-US" sz="1200" dirty="0" smtClean="0"/>
              <a:t>Input-driven animations: like Sticky Headers, Parallax</a:t>
            </a:r>
          </a:p>
          <a:p>
            <a:pPr marL="171450" indent="-171450">
              <a:buFont typeface="Arial" panose="020B0604020202020204" pitchFamily="34" charset="0"/>
              <a:buChar char="•"/>
            </a:pPr>
            <a:r>
              <a:rPr lang="en-US" sz="1200" dirty="0" smtClean="0"/>
              <a:t>Lower level toolkit for building richer custom controls</a:t>
            </a:r>
          </a:p>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2014</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solidFill>
                  <a:prstClr val="black"/>
                </a:solidFill>
              </a:rPr>
              <a:pPr/>
              <a:t>12/14/2015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22</a:t>
            </a:fld>
            <a:endParaRPr lang="en-US" dirty="0">
              <a:solidFill>
                <a:prstClr val="black"/>
              </a:solidFill>
            </a:endParaRPr>
          </a:p>
        </p:txBody>
      </p:sp>
    </p:spTree>
    <p:extLst>
      <p:ext uri="{BB962C8B-B14F-4D97-AF65-F5344CB8AC3E}">
        <p14:creationId xmlns:p14="http://schemas.microsoft.com/office/powerpoint/2010/main" val="32370417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a:p>
            <a:endParaRPr lang="en-US" baseline="0" dirty="0" smtClean="0"/>
          </a:p>
          <a:p>
            <a:pPr marL="171450" indent="-171450">
              <a:buFont typeface="Arial" panose="020B0604020202020204" pitchFamily="34" charset="0"/>
              <a:buChar char="•"/>
            </a:pPr>
            <a:r>
              <a:rPr lang="en-US" dirty="0" smtClean="0">
                <a:effectLst/>
              </a:rPr>
              <a:t>The </a:t>
            </a:r>
            <a:r>
              <a:rPr lang="en-US" b="1" dirty="0" err="1" smtClean="0">
                <a:effectLst/>
                <a:hlinkClick r:id="rId3"/>
              </a:rPr>
              <a:t>ElementCompositionPreview</a:t>
            </a:r>
            <a:r>
              <a:rPr lang="en-US" dirty="0" smtClean="0">
                <a:effectLst/>
              </a:rPr>
              <a:t> class in </a:t>
            </a:r>
            <a:r>
              <a:rPr lang="en-US" b="1" dirty="0" err="1" smtClean="0">
                <a:effectLst/>
                <a:hlinkClick r:id="rId4"/>
              </a:rPr>
              <a:t>Windows.UI.Xaml.Hosting</a:t>
            </a:r>
            <a:r>
              <a:rPr lang="en-US" dirty="0" smtClean="0">
                <a:effectLst/>
              </a:rPr>
              <a:t> allows access to the </a:t>
            </a:r>
            <a:r>
              <a:rPr lang="en-US" b="1" dirty="0" err="1" smtClean="0">
                <a:effectLst/>
                <a:hlinkClick r:id="rId5"/>
              </a:rPr>
              <a:t>ContainerVisual</a:t>
            </a:r>
            <a:r>
              <a:rPr lang="en-US" dirty="0" smtClean="0">
                <a:effectLst/>
              </a:rPr>
              <a:t> object backing a XAML element with the </a:t>
            </a:r>
            <a:r>
              <a:rPr lang="en-US" b="1" dirty="0" err="1" smtClean="0">
                <a:effectLst/>
                <a:hlinkClick r:id="rId6"/>
              </a:rPr>
              <a:t>GetContainerVisual</a:t>
            </a:r>
            <a:r>
              <a:rPr lang="en-US" dirty="0" smtClean="0">
                <a:effectLst/>
              </a:rPr>
              <a:t> method</a:t>
            </a:r>
          </a:p>
          <a:p>
            <a:pPr marL="628650" lvl="1" indent="-171450">
              <a:buFont typeface="Arial" panose="020B0604020202020204" pitchFamily="34" charset="0"/>
              <a:buChar char="•"/>
            </a:pPr>
            <a:r>
              <a:rPr lang="en-US" dirty="0" smtClean="0">
                <a:effectLst/>
              </a:rPr>
              <a:t>Once the backing object has been retrieved it can be manipulated using the </a:t>
            </a:r>
            <a:r>
              <a:rPr lang="en-US" b="1" dirty="0" err="1" smtClean="0">
                <a:effectLst/>
                <a:hlinkClick r:id="rId7"/>
              </a:rPr>
              <a:t>Windows.UI.Composition</a:t>
            </a:r>
            <a:r>
              <a:rPr lang="en-US" dirty="0" smtClean="0">
                <a:effectLst/>
              </a:rPr>
              <a:t> namespace</a:t>
            </a:r>
          </a:p>
          <a:p>
            <a:pPr marL="628650" lvl="1" indent="-171450">
              <a:buFont typeface="Arial" panose="020B0604020202020204" pitchFamily="34" charset="0"/>
              <a:buChar char="•"/>
            </a:pPr>
            <a:r>
              <a:rPr lang="en-US" dirty="0" smtClean="0">
                <a:effectLst/>
              </a:rPr>
              <a:t>This allows properties of the object to be changed, like the orientation, or additional objects to be added to the XAML composition tree.</a:t>
            </a:r>
          </a:p>
          <a:p>
            <a:pPr marL="628650" lvl="1" indent="-171450">
              <a:buFont typeface="Arial" panose="020B0604020202020204" pitchFamily="34" charset="0"/>
              <a:buChar char="•"/>
            </a:pPr>
            <a:endParaRPr lang="en-US" dirty="0" smtClean="0">
              <a:effectLst/>
            </a:endParaRPr>
          </a:p>
          <a:p>
            <a:pPr lvl="1"/>
            <a:r>
              <a:rPr lang="en-US" b="1" dirty="0" err="1" smtClean="0"/>
              <a:t>ManipulationPropertySet</a:t>
            </a:r>
            <a:r>
              <a:rPr lang="en-US" b="1" dirty="0" smtClean="0"/>
              <a:t>() </a:t>
            </a:r>
            <a:r>
              <a:rPr lang="en-US" dirty="0" smtClean="0"/>
              <a:t>– Allows a developer to access the manipulation transform of XAML controls backed by DManip( e.g. </a:t>
            </a:r>
            <a:r>
              <a:rPr lang="en-US" dirty="0" err="1" smtClean="0"/>
              <a:t>Scrollviewer</a:t>
            </a:r>
            <a:r>
              <a:rPr lang="en-US" dirty="0" smtClean="0"/>
              <a:t> and ListView) and use that </a:t>
            </a:r>
            <a:r>
              <a:rPr lang="en-US" dirty="0" err="1" smtClean="0"/>
              <a:t>PropertySet</a:t>
            </a:r>
            <a:r>
              <a:rPr lang="en-US" dirty="0" smtClean="0"/>
              <a:t> to drive expressions</a:t>
            </a:r>
          </a:p>
          <a:p>
            <a:pPr marL="457200" lvl="1" indent="0">
              <a:buFont typeface="Arial" panose="020B0604020202020204" pitchFamily="34" charset="0"/>
              <a:buNone/>
            </a:pPr>
            <a:endParaRPr lang="en-US" dirty="0" smtClean="0">
              <a:effectLst/>
            </a:endParaRPr>
          </a:p>
        </p:txBody>
      </p:sp>
      <p:sp>
        <p:nvSpPr>
          <p:cNvPr id="4" name="Slide Number Placeholder 3"/>
          <p:cNvSpPr>
            <a:spLocks noGrp="1"/>
          </p:cNvSpPr>
          <p:nvPr>
            <p:ph type="sldNum" sz="quarter" idx="10"/>
          </p:nvPr>
        </p:nvSpPr>
        <p:spPr/>
        <p:txBody>
          <a:bodyPr/>
          <a:lstStyle/>
          <a:p>
            <a:fld id="{243A9E2C-03B9-4DB2-8C6B-5BF8D877011C}" type="slidenum">
              <a:rPr lang="en-US" smtClean="0"/>
              <a:t>23</a:t>
            </a:fld>
            <a:endParaRPr lang="en-US"/>
          </a:p>
        </p:txBody>
      </p:sp>
    </p:spTree>
    <p:extLst>
      <p:ext uri="{BB962C8B-B14F-4D97-AF65-F5344CB8AC3E}">
        <p14:creationId xmlns:p14="http://schemas.microsoft.com/office/powerpoint/2010/main" val="28614383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3A9E2C-03B9-4DB2-8C6B-5BF8D877011C}" type="slidenum">
              <a:rPr lang="en-US" smtClean="0"/>
              <a:t>25</a:t>
            </a:fld>
            <a:endParaRPr lang="en-US"/>
          </a:p>
        </p:txBody>
      </p:sp>
    </p:spTree>
    <p:extLst>
      <p:ext uri="{BB962C8B-B14F-4D97-AF65-F5344CB8AC3E}">
        <p14:creationId xmlns:p14="http://schemas.microsoft.com/office/powerpoint/2010/main" val="2103954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A15A68-7EE4-4F18-ACB0-1F0BD640C0EF}" type="slidenum">
              <a:rPr lang="en-US" smtClean="0"/>
              <a:t>4</a:t>
            </a:fld>
            <a:endParaRPr lang="en-US"/>
          </a:p>
        </p:txBody>
      </p:sp>
    </p:spTree>
    <p:extLst>
      <p:ext uri="{BB962C8B-B14F-4D97-AF65-F5344CB8AC3E}">
        <p14:creationId xmlns:p14="http://schemas.microsoft.com/office/powerpoint/2010/main" val="34054651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 removed</a:t>
            </a:r>
            <a:r>
              <a:rPr lang="en-US" baseline="0" dirty="0" smtClean="0"/>
              <a:t> point regarding no support for input handling since we are planning to do work in this space in </a:t>
            </a:r>
            <a:r>
              <a:rPr lang="en-US" baseline="0" dirty="0" err="1" smtClean="0"/>
              <a:t>redstone</a:t>
            </a:r>
            <a:endParaRPr lang="en-US" baseline="0" dirty="0" smtClean="0"/>
          </a:p>
          <a:p>
            <a:r>
              <a:rPr lang="en-US" baseline="0" dirty="0" smtClean="0"/>
              <a:t>Comment from Nick: Should we call out XAML content in things it consumes?</a:t>
            </a:r>
            <a:endParaRPr lang="en-US" dirty="0"/>
          </a:p>
        </p:txBody>
      </p:sp>
      <p:sp>
        <p:nvSpPr>
          <p:cNvPr id="4" name="Slide Number Placeholder 3"/>
          <p:cNvSpPr>
            <a:spLocks noGrp="1"/>
          </p:cNvSpPr>
          <p:nvPr>
            <p:ph type="sldNum" sz="quarter" idx="10"/>
          </p:nvPr>
        </p:nvSpPr>
        <p:spPr/>
        <p:txBody>
          <a:bodyPr/>
          <a:lstStyle/>
          <a:p>
            <a:fld id="{243A9E2C-03B9-4DB2-8C6B-5BF8D877011C}" type="slidenum">
              <a:rPr lang="en-US" smtClean="0"/>
              <a:t>5</a:t>
            </a:fld>
            <a:endParaRPr lang="en-US"/>
          </a:p>
        </p:txBody>
      </p:sp>
    </p:spTree>
    <p:extLst>
      <p:ext uri="{BB962C8B-B14F-4D97-AF65-F5344CB8AC3E}">
        <p14:creationId xmlns:p14="http://schemas.microsoft.com/office/powerpoint/2010/main" val="28644449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41D161D5-2494-4107-A512-F3A87F6B2172}" type="datetime1">
              <a:rPr lang="en-US" smtClean="0">
                <a:solidFill>
                  <a:prstClr val="black"/>
                </a:solidFill>
              </a:rPr>
              <a:pPr/>
              <a:t>12/14/2015</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7</a:t>
            </a:fld>
            <a:endParaRPr lang="en-US" dirty="0">
              <a:solidFill>
                <a:prstClr val="black"/>
              </a:solidFill>
            </a:endParaRPr>
          </a:p>
        </p:txBody>
      </p:sp>
      <p:sp>
        <p:nvSpPr>
          <p:cNvPr id="7" name="Header Placeholder 6"/>
          <p:cNvSpPr>
            <a:spLocks noGrp="1"/>
          </p:cNvSpPr>
          <p:nvPr>
            <p:ph type="hdr" sz="quarter" idx="13"/>
          </p:nvPr>
        </p:nvSpPr>
        <p:spPr/>
        <p:txBody>
          <a:bodyPr/>
          <a:lstStyle/>
          <a:p>
            <a:r>
              <a:rPr lang="en-US" smtClean="0">
                <a:solidFill>
                  <a:prstClr val="black"/>
                </a:solidFill>
              </a:rPr>
              <a:t>Build 2014</a:t>
            </a:r>
            <a:endParaRPr lang="en-US" dirty="0">
              <a:solidFill>
                <a:prstClr val="black"/>
              </a:solidFill>
            </a:endParaRPr>
          </a:p>
        </p:txBody>
      </p:sp>
    </p:spTree>
    <p:extLst>
      <p:ext uri="{BB962C8B-B14F-4D97-AF65-F5344CB8AC3E}">
        <p14:creationId xmlns:p14="http://schemas.microsoft.com/office/powerpoint/2010/main" val="39083142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XAML developer can “drop down” to the composition layer in C# to do custom work in the composition</a:t>
            </a:r>
            <a:r>
              <a:rPr lang="en-US" baseline="0" dirty="0" smtClean="0"/>
              <a:t> layer sing WinRT to create a “Composition Island” of objects in their XAML application rather than using DX s</a:t>
            </a:r>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41D161D5-2494-4107-A512-F3A87F6B2172}" type="datetime1">
              <a:rPr lang="en-US" smtClean="0">
                <a:solidFill>
                  <a:prstClr val="black"/>
                </a:solidFill>
              </a:rPr>
              <a:pPr/>
              <a:t>12/14/2015</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8</a:t>
            </a:fld>
            <a:endParaRPr lang="en-US" dirty="0">
              <a:solidFill>
                <a:prstClr val="black"/>
              </a:solidFill>
            </a:endParaRPr>
          </a:p>
        </p:txBody>
      </p:sp>
      <p:sp>
        <p:nvSpPr>
          <p:cNvPr id="7" name="Header Placeholder 6"/>
          <p:cNvSpPr>
            <a:spLocks noGrp="1"/>
          </p:cNvSpPr>
          <p:nvPr>
            <p:ph type="hdr" sz="quarter" idx="13"/>
          </p:nvPr>
        </p:nvSpPr>
        <p:spPr/>
        <p:txBody>
          <a:bodyPr/>
          <a:lstStyle/>
          <a:p>
            <a:r>
              <a:rPr lang="en-US" smtClean="0">
                <a:solidFill>
                  <a:prstClr val="black"/>
                </a:solidFill>
              </a:rPr>
              <a:t>Build 2014</a:t>
            </a:r>
            <a:endParaRPr lang="en-US" dirty="0">
              <a:solidFill>
                <a:prstClr val="black"/>
              </a:solidFill>
            </a:endParaRPr>
          </a:p>
        </p:txBody>
      </p:sp>
    </p:spTree>
    <p:extLst>
      <p:ext uri="{BB962C8B-B14F-4D97-AF65-F5344CB8AC3E}">
        <p14:creationId xmlns:p14="http://schemas.microsoft.com/office/powerpoint/2010/main" val="17985983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11FAE85-20FE-844F-9354-E6E61F84E3F4}" type="slidenum">
              <a:rPr lang="en-US" smtClean="0"/>
              <a:pPr/>
              <a:t>9</a:t>
            </a:fld>
            <a:endParaRPr lang="en-US" dirty="0"/>
          </a:p>
        </p:txBody>
      </p:sp>
    </p:spTree>
    <p:extLst>
      <p:ext uri="{BB962C8B-B14F-4D97-AF65-F5344CB8AC3E}">
        <p14:creationId xmlns:p14="http://schemas.microsoft.com/office/powerpoint/2010/main" val="28418528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43A9E2C-03B9-4DB2-8C6B-5BF8D877011C}" type="slidenum">
              <a:rPr lang="en-US" smtClean="0"/>
              <a:t>10</a:t>
            </a:fld>
            <a:endParaRPr lang="en-US"/>
          </a:p>
        </p:txBody>
      </p:sp>
    </p:spTree>
    <p:extLst>
      <p:ext uri="{BB962C8B-B14F-4D97-AF65-F5344CB8AC3E}">
        <p14:creationId xmlns:p14="http://schemas.microsoft.com/office/powerpoint/2010/main" val="27728883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1" dirty="0" smtClean="0"/>
              <a:t>Composition</a:t>
            </a:r>
            <a:r>
              <a:rPr lang="en-US" b="1" baseline="0" dirty="0" smtClean="0"/>
              <a:t> objects</a:t>
            </a:r>
            <a:r>
              <a:rPr lang="en-US" baseline="0" dirty="0" smtClean="0"/>
              <a:t> are created by the Compositor which acts as a factory for composition objects.</a:t>
            </a:r>
          </a:p>
          <a:p>
            <a:pPr marL="1714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smtClean="0"/>
              <a:t>Compositor can create Visual objects each representing a single node in Visual tree</a:t>
            </a:r>
          </a:p>
          <a:p>
            <a:pPr marL="628650" lvl="1" indent="-171450">
              <a:buFont typeface="Arial" panose="020B0604020202020204" pitchFamily="34" charset="0"/>
              <a:buChar char="•"/>
            </a:pPr>
            <a:r>
              <a:rPr lang="en-US" baseline="0" dirty="0" smtClean="0"/>
              <a:t>Visuals can be containers for other visual or can host content Visuals</a:t>
            </a:r>
          </a:p>
          <a:p>
            <a:pPr marL="628650" lvl="1" indent="-171450">
              <a:buFont typeface="Arial" panose="020B0604020202020204" pitchFamily="34" charset="0"/>
              <a:buChar char="•"/>
            </a:pPr>
            <a:r>
              <a:rPr lang="en-US" b="1" baseline="0" dirty="0" smtClean="0"/>
              <a:t>VISUAL TYPES + BASE BRUSH CLASS</a:t>
            </a:r>
          </a:p>
          <a:p>
            <a:pPr marL="1085850" lvl="2" indent="-171450">
              <a:buFont typeface="Arial" panose="020B0604020202020204" pitchFamily="34" charset="0"/>
              <a:buChar char="•"/>
            </a:pPr>
            <a:r>
              <a:rPr lang="en-US" b="1" baseline="0" dirty="0" smtClean="0"/>
              <a:t>Visual</a:t>
            </a:r>
            <a:r>
              <a:rPr lang="en-US" baseline="0" dirty="0" smtClean="0"/>
              <a:t> – The base object (that has majority of properties) and inherited by  other visual objects</a:t>
            </a:r>
          </a:p>
          <a:p>
            <a:pPr marL="1085850" lvl="2" indent="-171450">
              <a:buFont typeface="Arial" panose="020B0604020202020204" pitchFamily="34" charset="0"/>
              <a:buChar char="•"/>
            </a:pPr>
            <a:r>
              <a:rPr lang="en-US" b="1" baseline="0" dirty="0" err="1" smtClean="0"/>
              <a:t>ContainerVisual</a:t>
            </a:r>
            <a:r>
              <a:rPr lang="en-US" b="1" baseline="0" dirty="0" smtClean="0"/>
              <a:t> </a:t>
            </a:r>
            <a:r>
              <a:rPr lang="en-US" baseline="0" dirty="0" smtClean="0"/>
              <a:t>– derives from visual and adds ability to insert child visuals</a:t>
            </a:r>
          </a:p>
          <a:p>
            <a:pPr marL="1085850" lvl="2" indent="-171450">
              <a:buFont typeface="Arial" panose="020B0604020202020204" pitchFamily="34" charset="0"/>
              <a:buChar char="•"/>
            </a:pPr>
            <a:r>
              <a:rPr lang="en-US" b="1" baseline="0" dirty="0" smtClean="0"/>
              <a:t>SpriteVisual –</a:t>
            </a:r>
          </a:p>
          <a:p>
            <a:pPr marL="1543050" lvl="3" indent="-171450">
              <a:buFont typeface="Arial" panose="020B0604020202020204" pitchFamily="34" charset="0"/>
              <a:buChar char="•"/>
            </a:pPr>
            <a:r>
              <a:rPr lang="en-US" b="0" baseline="0" dirty="0" smtClean="0"/>
              <a:t>derives from CV and </a:t>
            </a:r>
            <a:r>
              <a:rPr lang="en-US" b="1" baseline="0" dirty="0" smtClean="0"/>
              <a:t> </a:t>
            </a:r>
            <a:r>
              <a:rPr lang="en-US" b="0" baseline="0" dirty="0" smtClean="0"/>
              <a:t>Contains content in form of images, effects and </a:t>
            </a:r>
            <a:r>
              <a:rPr lang="en-US" b="0" baseline="0" dirty="0" err="1" smtClean="0"/>
              <a:t>swapchains</a:t>
            </a:r>
            <a:endParaRPr lang="en-US" b="0" baseline="0" dirty="0" smtClean="0"/>
          </a:p>
          <a:p>
            <a:pPr marL="1543050" lvl="3" indent="-171450">
              <a:buFont typeface="Arial" panose="020B0604020202020204" pitchFamily="34" charset="0"/>
              <a:buChar char="•"/>
            </a:pPr>
            <a:r>
              <a:rPr lang="en-US" b="0" baseline="0" dirty="0" smtClean="0"/>
              <a:t>Adds ability to associate a brush so that the Visual can render pixels including images/effects/</a:t>
            </a:r>
            <a:r>
              <a:rPr lang="en-US" b="0" baseline="0" dirty="0" err="1" smtClean="0"/>
              <a:t>solidcolor</a:t>
            </a:r>
            <a:endParaRPr lang="en-US" b="0" baseline="0" dirty="0" smtClean="0"/>
          </a:p>
          <a:p>
            <a:pPr marL="1085850" lvl="2" indent="-171450">
              <a:buFont typeface="Arial" panose="020B0604020202020204" pitchFamily="34" charset="0"/>
              <a:buChar char="•"/>
            </a:pPr>
            <a:r>
              <a:rPr lang="en-US" b="1" baseline="0" dirty="0" err="1" smtClean="0"/>
              <a:t>CompositionBrush</a:t>
            </a:r>
            <a:endParaRPr lang="en-US" b="1" baseline="0" dirty="0" smtClean="0"/>
          </a:p>
          <a:p>
            <a:pPr marL="1543050" lvl="3" indent="-171450">
              <a:buFont typeface="Arial" panose="020B0604020202020204" pitchFamily="34" charset="0"/>
              <a:buChar char="•"/>
            </a:pPr>
            <a:r>
              <a:rPr lang="en-US" dirty="0" smtClean="0"/>
              <a:t>Allows the application of an effect on the content of a visual.</a:t>
            </a:r>
            <a:r>
              <a:rPr lang="en-US" baseline="0" dirty="0" smtClean="0"/>
              <a:t> Has number of subclasses</a:t>
            </a:r>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12/14/2015 7:21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11</a:t>
            </a:fld>
            <a:endParaRPr lang="en-US" dirty="0">
              <a:solidFill>
                <a:prstClr val="black"/>
              </a:solidFill>
            </a:endParaRPr>
          </a:p>
        </p:txBody>
      </p:sp>
    </p:spTree>
    <p:extLst>
      <p:ext uri="{BB962C8B-B14F-4D97-AF65-F5344CB8AC3E}">
        <p14:creationId xmlns:p14="http://schemas.microsoft.com/office/powerpoint/2010/main" val="665881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https://osgwiki.com/wiki/Composition_Team/WinRT_Effects </a:t>
            </a:r>
          </a:p>
          <a:p>
            <a:r>
              <a:rPr lang="en-US" dirty="0" err="1" smtClean="0"/>
              <a:t>Windows.UI.Composition</a:t>
            </a:r>
            <a:r>
              <a:rPr lang="en-US" baseline="0" dirty="0" smtClean="0"/>
              <a:t> effect system is a new API that allows applying visual effects to composition visuals</a:t>
            </a:r>
          </a:p>
          <a:p>
            <a:pPr marL="171450" indent="-171450">
              <a:buFont typeface="Arial" panose="020B0604020202020204" pitchFamily="34" charset="0"/>
              <a:buChar char="•"/>
            </a:pPr>
            <a:r>
              <a:rPr lang="en-US" baseline="0" dirty="0" smtClean="0"/>
              <a:t>Shares effect description with </a:t>
            </a:r>
            <a:r>
              <a:rPr lang="en-US" baseline="0" dirty="0" err="1" smtClean="0"/>
              <a:t>DirectImage</a:t>
            </a:r>
            <a:r>
              <a:rPr lang="en-US" baseline="0" dirty="0" smtClean="0"/>
              <a:t>, Win2D and </a:t>
            </a:r>
            <a:r>
              <a:rPr lang="en-US" baseline="0" dirty="0" err="1" smtClean="0"/>
              <a:t>MediaFoundation</a:t>
            </a:r>
            <a:endParaRPr lang="en-US" baseline="0" dirty="0" smtClean="0"/>
          </a:p>
          <a:p>
            <a:pPr marL="171450" indent="-171450">
              <a:buFont typeface="Arial" panose="020B0604020202020204" pitchFamily="34" charset="0"/>
              <a:buChar char="•"/>
            </a:pPr>
            <a:r>
              <a:rPr lang="en-US" baseline="0" dirty="0" smtClean="0"/>
              <a:t>Be a building block for XAML to expose high-performance effects</a:t>
            </a:r>
          </a:p>
          <a:p>
            <a:pPr marL="171450" indent="-171450">
              <a:buFont typeface="Arial" panose="020B0604020202020204" pitchFamily="34" charset="0"/>
              <a:buChar char="•"/>
            </a:pPr>
            <a:endParaRPr lang="en-US" baseline="0" dirty="0" smtClean="0"/>
          </a:p>
          <a:p>
            <a:pPr marL="171450" indent="-171450">
              <a:buFont typeface="Arial" panose="020B0604020202020204" pitchFamily="34" charset="0"/>
              <a:buChar char="•"/>
            </a:pPr>
            <a:r>
              <a:rPr lang="en-US" dirty="0" err="1" smtClean="0">
                <a:effectLst/>
              </a:rPr>
              <a:t>Windows.UI.Composition</a:t>
            </a:r>
            <a:r>
              <a:rPr lang="en-US" dirty="0" smtClean="0">
                <a:effectLst/>
              </a:rPr>
              <a:t> supports real time effects that can be animated, customized and chained.</a:t>
            </a:r>
            <a:endParaRPr lang="en-US" baseline="0" dirty="0" smtClean="0"/>
          </a:p>
          <a:p>
            <a:pPr marL="171450" indent="-171450">
              <a:buFont typeface="Arial" panose="020B0604020202020204" pitchFamily="34" charset="0"/>
              <a:buChar char="•"/>
            </a:pPr>
            <a:endParaRPr lang="en-US" baseline="0" dirty="0" smtClean="0"/>
          </a:p>
          <a:p>
            <a:endParaRPr lang="en-US" dirty="0"/>
          </a:p>
        </p:txBody>
      </p:sp>
      <p:sp>
        <p:nvSpPr>
          <p:cNvPr id="4" name="Slide Number Placeholder 3"/>
          <p:cNvSpPr>
            <a:spLocks noGrp="1"/>
          </p:cNvSpPr>
          <p:nvPr>
            <p:ph type="sldNum" sz="quarter" idx="10"/>
          </p:nvPr>
        </p:nvSpPr>
        <p:spPr/>
        <p:txBody>
          <a:bodyPr/>
          <a:lstStyle/>
          <a:p>
            <a:fld id="{243A9E2C-03B9-4DB2-8C6B-5BF8D877011C}" type="slidenum">
              <a:rPr lang="en-US" smtClean="0"/>
              <a:t>13</a:t>
            </a:fld>
            <a:endParaRPr lang="en-US"/>
          </a:p>
        </p:txBody>
      </p:sp>
    </p:spTree>
    <p:extLst>
      <p:ext uri="{BB962C8B-B14F-4D97-AF65-F5344CB8AC3E}">
        <p14:creationId xmlns:p14="http://schemas.microsoft.com/office/powerpoint/2010/main" val="31137383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smtClean="0"/>
              <a:t>Speaker Name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8589" y="6118623"/>
            <a:ext cx="1255413" cy="268966"/>
          </a:xfrm>
          <a:prstGeom prst="rect">
            <a:avLst/>
          </a:prstGeom>
        </p:spPr>
      </p:pic>
    </p:spTree>
    <p:extLst>
      <p:ext uri="{BB962C8B-B14F-4D97-AF65-F5344CB8AC3E}">
        <p14:creationId xmlns:p14="http://schemas.microsoft.com/office/powerpoint/2010/main" val="353376223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819181002"/>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lank_charcoal_BUILD LOGO">
    <p:bg>
      <p:bgPr>
        <a:solidFill>
          <a:schemeClr val="bg1"/>
        </a:solidFill>
        <a:effectLst/>
      </p:bgPr>
    </p:bg>
    <p:spTree>
      <p:nvGrpSpPr>
        <p:cNvPr id="1" name=""/>
        <p:cNvGrpSpPr/>
        <p:nvPr/>
      </p:nvGrpSpPr>
      <p:grpSpPr>
        <a:xfrm>
          <a:off x="0" y="0"/>
          <a:ext cx="0" cy="0"/>
          <a:chOff x="0" y="0"/>
          <a:chExt cx="0" cy="0"/>
        </a:xfrm>
      </p:grpSpPr>
      <p:sp>
        <p:nvSpPr>
          <p:cNvPr id="4" name="Freeform 3"/>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1186992766"/>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ank_blue_BUILD LOGO">
    <p:bg>
      <p:bgPr>
        <a:solidFill>
          <a:schemeClr val="accent1"/>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1845516712"/>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_gray_BUILD LOGO">
    <p:bg>
      <p:bgPr>
        <a:solidFill>
          <a:schemeClr val="accent2"/>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1271263251"/>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_silver_BUILD LOGO">
    <p:bg>
      <p:bgPr>
        <a:solidFill>
          <a:schemeClr val="bg2"/>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333333"/>
              </a:solidFill>
            </a:endParaRPr>
          </a:p>
        </p:txBody>
      </p:sp>
    </p:spTree>
    <p:extLst>
      <p:ext uri="{BB962C8B-B14F-4D97-AF65-F5344CB8AC3E}">
        <p14:creationId xmlns:p14="http://schemas.microsoft.com/office/powerpoint/2010/main" val="191753298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5404635"/>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_gray">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0536480"/>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_blu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87400317"/>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_silver">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2847785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_cyan">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1005078"/>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40362"/>
            <a:ext cx="9859116" cy="995838"/>
          </a:xfrm>
          <a:noFill/>
        </p:spPr>
        <p:txBody>
          <a:bodyPr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836308" y="3694460"/>
            <a:ext cx="9860674" cy="669927"/>
          </a:xfrm>
          <a:noFill/>
        </p:spPr>
        <p:txBody>
          <a:bodyPr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cxnSp>
        <p:nvCxnSpPr>
          <p:cNvPr id="10" name="Straight Connector 9"/>
          <p:cNvCxnSpPr/>
          <p:nvPr userDrawn="1"/>
        </p:nvCxnSpPr>
        <p:spPr>
          <a:xfrm>
            <a:off x="1010613" y="3429000"/>
            <a:ext cx="9686369"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4"/>
          <p:cNvSpPr>
            <a:spLocks noGrp="1"/>
          </p:cNvSpPr>
          <p:nvPr>
            <p:ph type="body" sz="quarter" idx="13" hasCustomPrompt="1"/>
          </p:nvPr>
        </p:nvSpPr>
        <p:spPr>
          <a:xfrm>
            <a:off x="836308" y="4207039"/>
            <a:ext cx="9860674" cy="615609"/>
          </a:xfrm>
          <a:noFill/>
        </p:spPr>
        <p:txBody>
          <a:bodyPr lIns="182880" tIns="146304" rIns="182880" bIns="146304">
            <a:spAutoFit/>
          </a:bodyPr>
          <a:lstStyle>
            <a:lvl1pPr marL="0" indent="0">
              <a:spcBef>
                <a:spcPts val="0"/>
              </a:spcBef>
              <a:buNone/>
              <a:defRPr sz="2353"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Optional Title Role, Company</a:t>
            </a:r>
          </a:p>
        </p:txBody>
      </p:sp>
    </p:spTree>
    <p:extLst>
      <p:ext uri="{BB962C8B-B14F-4D97-AF65-F5344CB8AC3E}">
        <p14:creationId xmlns:p14="http://schemas.microsoft.com/office/powerpoint/2010/main" val="19375956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1"/>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1.52668E-6 2.19246E-6 " pathEditMode="relative" rAng="0" ptsTypes="AA">
                      <p:cBhvr>
                        <p:cTn dur="600" fill="hold"/>
                        <p:tgtEl>
                          <p:spTgt spid="5"/>
                        </p:tgtEl>
                        <p:attrNameLst>
                          <p:attrName>ppt_x</p:attrName>
                          <p:attrName>ppt_y</p:attrName>
                        </p:attrNameLst>
                      </p:cBhvr>
                      <p:rCtr x="1966" y="23"/>
                    </p:animMotion>
                  </p:childTnLst>
                </p:cTn>
              </p:par>
            </p:tnLst>
          </p:tmpl>
        </p:tmplLst>
      </p:bldP>
      <p:bldP spid="11" grpId="0">
        <p:tmplLst>
          <p:tmpl>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1"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1"/>
                        </p:tgtEl>
                        <p:attrNameLst>
                          <p:attrName>ppt_x</p:attrName>
                          <p:attrName>ppt_y</p:attrName>
                        </p:attrNameLst>
                      </p:cBhvr>
                      <p:rCtr x="1966" y="23"/>
                    </p:animMotion>
                  </p:childTnLst>
                </p:cTn>
              </p:par>
            </p:tnLst>
          </p:tmpl>
        </p:tmplLst>
      </p:bldP>
    </p:bld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a:t>
            </a:r>
            <a:r>
              <a:rPr lang="en-US" sz="686" dirty="0" smtClean="0">
                <a:gradFill>
                  <a:gsLst>
                    <a:gs pos="0">
                      <a:srgbClr val="FFFFFF"/>
                    </a:gs>
                    <a:gs pos="100000">
                      <a:srgbClr val="FFFFFF"/>
                    </a:gs>
                  </a:gsLst>
                  <a:lin ang="5400000" scaled="0"/>
                </a:gradFill>
                <a:cs typeface="Segoe UI" pitchFamily="34" charset="0"/>
              </a:rPr>
              <a:t>2015 </a:t>
            </a:r>
            <a:r>
              <a:rPr lang="en-US" sz="686" dirty="0">
                <a:gradFill>
                  <a:gsLst>
                    <a:gs pos="0">
                      <a:srgbClr val="FFFFFF"/>
                    </a:gs>
                    <a:gs pos="100000">
                      <a:srgbClr val="FFFFFF"/>
                    </a:gs>
                  </a:gsLst>
                  <a:lin ang="5400000" scaled="0"/>
                </a:gradFill>
                <a:cs typeface="Segoe UI" pitchFamily="34" charset="0"/>
              </a:rPr>
              <a:t>Microsoft Corporation. All rights reserved. </a:t>
            </a:r>
          </a:p>
        </p:txBody>
      </p:sp>
      <p:pic>
        <p:nvPicPr>
          <p:cNvPr id="4" name="Picture 3"/>
          <p:cNvPicPr>
            <a:picLocks noChangeAspect="1"/>
          </p:cNvPicPr>
          <p:nvPr userDrawn="1"/>
        </p:nvPicPr>
        <p:blipFill>
          <a:blip r:embed="rId2"/>
          <a:stretch>
            <a:fillRect/>
          </a:stretch>
        </p:blipFill>
        <p:spPr bwMode="black">
          <a:xfrm>
            <a:off x="450205" y="3083652"/>
            <a:ext cx="3227129" cy="692059"/>
          </a:xfrm>
          <a:prstGeom prst="rect">
            <a:avLst/>
          </a:prstGeom>
        </p:spPr>
      </p:pic>
    </p:spTree>
    <p:extLst>
      <p:ext uri="{BB962C8B-B14F-4D97-AF65-F5344CB8AC3E}">
        <p14:creationId xmlns:p14="http://schemas.microsoft.com/office/powerpoint/2010/main" val="3115768877"/>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p:cSld name="Call Out">
    <p:bg>
      <p:bgPr>
        <a:solidFill>
          <a:schemeClr val="accent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39" y="2967720"/>
            <a:ext cx="11637012" cy="922560"/>
          </a:xfrm>
          <a:prstGeom prst="rect">
            <a:avLst/>
          </a:prstGeom>
        </p:spPr>
        <p:txBody>
          <a:bodyPr anchor="ctr" anchorCtr="0">
            <a:spAutoFit/>
          </a:bodyPr>
          <a:lstStyle>
            <a:lvl1pPr algn="l">
              <a:defRPr sz="5328">
                <a:solidFill>
                  <a:schemeClr val="bg1"/>
                </a:solidFill>
              </a:defRPr>
            </a:lvl1pPr>
          </a:lstStyle>
          <a:p>
            <a:r>
              <a:rPr lang="en-US" dirty="0" smtClean="0"/>
              <a:t>Click to edit title</a:t>
            </a:r>
            <a:endParaRPr lang="en-US" dirty="0"/>
          </a:p>
        </p:txBody>
      </p:sp>
    </p:spTree>
    <p:extLst>
      <p:ext uri="{BB962C8B-B14F-4D97-AF65-F5344CB8AC3E}">
        <p14:creationId xmlns:p14="http://schemas.microsoft.com/office/powerpoint/2010/main" val="161071436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_01">
    <p:bg bwMode="ltGray">
      <p:bgPr>
        <a:solidFill>
          <a:schemeClr val="bg1"/>
        </a:solidFill>
        <a:effectLst/>
      </p:bgPr>
    </p:bg>
    <p:spTree>
      <p:nvGrpSpPr>
        <p:cNvPr id="1" name=""/>
        <p:cNvGrpSpPr/>
        <p:nvPr/>
      </p:nvGrpSpPr>
      <p:grpSpPr>
        <a:xfrm>
          <a:off x="0" y="0"/>
          <a:ext cx="0" cy="0"/>
          <a:chOff x="0" y="0"/>
          <a:chExt cx="0" cy="0"/>
        </a:xfrm>
      </p:grpSpPr>
      <p:sp>
        <p:nvSpPr>
          <p:cNvPr id="16" name="Rectangle 15"/>
          <p:cNvSpPr/>
          <p:nvPr userDrawn="1"/>
        </p:nvSpPr>
        <p:spPr bwMode="auto">
          <a:xfrm>
            <a:off x="269239" y="2077800"/>
            <a:ext cx="6274974" cy="3592580"/>
          </a:xfrm>
          <a:prstGeom prst="rect">
            <a:avLst/>
          </a:prstGeom>
          <a:solidFill>
            <a:srgbClr val="FFFFFF">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itle 1"/>
          <p:cNvSpPr>
            <a:spLocks noGrp="1"/>
          </p:cNvSpPr>
          <p:nvPr>
            <p:ph type="title" hasCustomPrompt="1"/>
          </p:nvPr>
        </p:nvSpPr>
        <p:spPr bwMode="black">
          <a:xfrm>
            <a:off x="269302" y="2077814"/>
            <a:ext cx="6276530" cy="1793104"/>
          </a:xfrm>
          <a:noFill/>
        </p:spPr>
        <p:txBody>
          <a:bodyPr lIns="146304" tIns="91440" rIns="146304" bIns="91440" anchor="t" anchorCtr="0"/>
          <a:lstStyle>
            <a:lvl1pPr>
              <a:defRPr sz="5294" spc="-98" baseline="0">
                <a:solidFill>
                  <a:srgbClr val="171717"/>
                </a:solidFill>
              </a:defRPr>
            </a:lvl1pPr>
          </a:lstStyle>
          <a:p>
            <a:r>
              <a:rPr lang="en-US" dirty="0" smtClean="0"/>
              <a:t>Presentation title</a:t>
            </a:r>
            <a:endParaRPr lang="en-US" dirty="0"/>
          </a:p>
        </p:txBody>
      </p:sp>
      <p:sp>
        <p:nvSpPr>
          <p:cNvPr id="18" name="Text Placeholder 2"/>
          <p:cNvSpPr>
            <a:spLocks noGrp="1"/>
          </p:cNvSpPr>
          <p:nvPr>
            <p:ph type="body" sz="quarter" idx="14" hasCustomPrompt="1"/>
          </p:nvPr>
        </p:nvSpPr>
        <p:spPr bwMode="auto">
          <a:xfrm>
            <a:off x="267683" y="3877276"/>
            <a:ext cx="6276530" cy="1793104"/>
          </a:xfrm>
        </p:spPr>
        <p:txBody>
          <a:bodyPr tIns="109728" bIns="109728">
            <a:noAutofit/>
          </a:bodyPr>
          <a:lstStyle>
            <a:lvl1pPr marL="0" indent="0">
              <a:spcBef>
                <a:spcPts val="0"/>
              </a:spcBef>
              <a:buNone/>
              <a:defRPr sz="3137">
                <a:solidFill>
                  <a:srgbClr val="171717"/>
                </a:solidFill>
              </a:defRPr>
            </a:lvl1pPr>
          </a:lstStyle>
          <a:p>
            <a:pPr lvl="0"/>
            <a:r>
              <a:rPr lang="en-US" dirty="0" smtClean="0"/>
              <a:t>Speaker Name</a:t>
            </a: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10354018" y="6146867"/>
            <a:ext cx="1355630" cy="289421"/>
          </a:xfrm>
          <a:prstGeom prst="rect">
            <a:avLst/>
          </a:prstGeom>
          <a:noFill/>
          <a:ln>
            <a:noFill/>
          </a:ln>
        </p:spPr>
      </p:pic>
    </p:spTree>
    <p:extLst>
      <p:ext uri="{BB962C8B-B14F-4D97-AF65-F5344CB8AC3E}">
        <p14:creationId xmlns:p14="http://schemas.microsoft.com/office/powerpoint/2010/main" val="1487132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55794274"/>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65332962"/>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646956611"/>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344219122"/>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96618430"/>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071374"/>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94819816"/>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Recording">
    <p:spTree>
      <p:nvGrpSpPr>
        <p:cNvPr id="1" name=""/>
        <p:cNvGrpSpPr/>
        <p:nvPr/>
      </p:nvGrpSpPr>
      <p:grpSpPr>
        <a:xfrm>
          <a:off x="0" y="0"/>
          <a:ext cx="0" cy="0"/>
          <a:chOff x="0" y="0"/>
          <a:chExt cx="0" cy="0"/>
        </a:xfrm>
      </p:grpSpPr>
      <p:sp>
        <p:nvSpPr>
          <p:cNvPr id="3" name="Media Placeholder 2"/>
          <p:cNvSpPr>
            <a:spLocks noGrp="1"/>
          </p:cNvSpPr>
          <p:nvPr>
            <p:ph type="media" sz="quarter" idx="10"/>
          </p:nvPr>
        </p:nvSpPr>
        <p:spPr>
          <a:xfrm>
            <a:off x="0" y="1"/>
            <a:ext cx="12192000" cy="6858000"/>
          </a:xfrm>
        </p:spPr>
        <p:txBody>
          <a:bodyPr/>
          <a:lstStyle/>
          <a:p>
            <a:r>
              <a:rPr lang="en-US" smtClean="0"/>
              <a:t>Click icon to add media</a:t>
            </a:r>
            <a:endParaRPr lang="en-US"/>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t="59570"/>
          <a:stretch/>
        </p:blipFill>
        <p:spPr>
          <a:xfrm>
            <a:off x="1977153" y="3813716"/>
            <a:ext cx="8237697" cy="2497874"/>
          </a:xfrm>
          <a:prstGeom prst="rect">
            <a:avLst/>
          </a:prstGeom>
        </p:spPr>
      </p:pic>
    </p:spTree>
    <p:extLst>
      <p:ext uri="{BB962C8B-B14F-4D97-AF65-F5344CB8AC3E}">
        <p14:creationId xmlns:p14="http://schemas.microsoft.com/office/powerpoint/2010/main" val="1389122983"/>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08605002"/>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1446635361"/>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p:cSld name="Call Out">
    <p:bg>
      <p:bgPr>
        <a:solidFill>
          <a:srgbClr val="0070C0"/>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39" y="2967720"/>
            <a:ext cx="11637012" cy="922560"/>
          </a:xfrm>
          <a:prstGeom prst="rect">
            <a:avLst/>
          </a:prstGeom>
        </p:spPr>
        <p:txBody>
          <a:bodyPr anchor="ctr" anchorCtr="0">
            <a:spAutoFit/>
          </a:bodyPr>
          <a:lstStyle>
            <a:lvl1pPr algn="l">
              <a:defRPr sz="5328">
                <a:solidFill>
                  <a:schemeClr val="bg1"/>
                </a:solidFill>
              </a:defRPr>
            </a:lvl1pPr>
          </a:lstStyle>
          <a:p>
            <a:r>
              <a:rPr lang="en-US" dirty="0" smtClean="0"/>
              <a:t>Click to edit title</a:t>
            </a:r>
            <a:endParaRPr lang="en-US" dirty="0"/>
          </a:p>
        </p:txBody>
      </p:sp>
    </p:spTree>
    <p:extLst>
      <p:ext uri="{BB962C8B-B14F-4D97-AF65-F5344CB8AC3E}">
        <p14:creationId xmlns:p14="http://schemas.microsoft.com/office/powerpoint/2010/main" val="7684494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40362"/>
            <a:ext cx="9859116" cy="995838"/>
          </a:xfrm>
          <a:noFill/>
        </p:spPr>
        <p:txBody>
          <a:bodyPr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836308" y="3694460"/>
            <a:ext cx="9860674" cy="669927"/>
          </a:xfrm>
          <a:noFill/>
        </p:spPr>
        <p:txBody>
          <a:bodyPr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cxnSp>
        <p:nvCxnSpPr>
          <p:cNvPr id="14" name="Straight Connector 13"/>
          <p:cNvCxnSpPr/>
          <p:nvPr userDrawn="1"/>
        </p:nvCxnSpPr>
        <p:spPr>
          <a:xfrm>
            <a:off x="1010612" y="3429000"/>
            <a:ext cx="7169065" cy="0"/>
          </a:xfrm>
          <a:prstGeom prst="line">
            <a:avLst/>
          </a:prstGeom>
          <a:ln w="12700">
            <a:solidFill>
              <a:schemeClr val="bg2">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5" name="Text Placeholder 4"/>
          <p:cNvSpPr>
            <a:spLocks noGrp="1"/>
          </p:cNvSpPr>
          <p:nvPr>
            <p:ph type="body" sz="quarter" idx="16" hasCustomPrompt="1"/>
          </p:nvPr>
        </p:nvSpPr>
        <p:spPr>
          <a:xfrm>
            <a:off x="836308" y="4207039"/>
            <a:ext cx="9860674" cy="615609"/>
          </a:xfrm>
          <a:noFill/>
        </p:spPr>
        <p:txBody>
          <a:bodyPr lIns="182880" tIns="146304" rIns="182880" bIns="146304">
            <a:spAutoFit/>
          </a:bodyPr>
          <a:lstStyle>
            <a:lvl1pPr marL="0" indent="0">
              <a:spcBef>
                <a:spcPts val="0"/>
              </a:spcBef>
              <a:buNone/>
              <a:defRPr sz="2353"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Optional Title Role, Company</a:t>
            </a:r>
          </a:p>
        </p:txBody>
      </p:sp>
    </p:spTree>
    <p:extLst>
      <p:ext uri="{BB962C8B-B14F-4D97-AF65-F5344CB8AC3E}">
        <p14:creationId xmlns:p14="http://schemas.microsoft.com/office/powerpoint/2010/main" val="41514452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bldP spid="15" grpId="0">
        <p:tmplLst>
          <p:tmpl>
            <p:tnLst>
              <p:par>
                <p:cTn presetID="10" presetClass="entr" presetSubtype="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P spid="15"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5"/>
                        </p:tgtEl>
                        <p:attrNameLst>
                          <p:attrName>ppt_x</p:attrName>
                          <p:attrName>ppt_y</p:attrName>
                        </p:attrNameLst>
                      </p:cBhvr>
                      <p:rCtr x="1966" y="23"/>
                    </p:animMotion>
                  </p:childTnLst>
                </p:cTn>
              </p:par>
            </p:tnLst>
          </p:tmpl>
        </p:tmplLst>
      </p:bldP>
    </p:bld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emo slide Charcoal">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40362"/>
            <a:ext cx="9859116" cy="995838"/>
          </a:xfrm>
          <a:noFill/>
        </p:spPr>
        <p:txBody>
          <a:bodyPr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836308" y="3694460"/>
            <a:ext cx="9860674" cy="669927"/>
          </a:xfrm>
          <a:noFill/>
        </p:spPr>
        <p:txBody>
          <a:bodyPr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cxnSp>
        <p:nvCxnSpPr>
          <p:cNvPr id="14" name="Straight Connector 13"/>
          <p:cNvCxnSpPr/>
          <p:nvPr userDrawn="1"/>
        </p:nvCxnSpPr>
        <p:spPr>
          <a:xfrm>
            <a:off x="1010612" y="3429000"/>
            <a:ext cx="7169065"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5" name="Text Placeholder 4"/>
          <p:cNvSpPr>
            <a:spLocks noGrp="1"/>
          </p:cNvSpPr>
          <p:nvPr>
            <p:ph type="body" sz="quarter" idx="16" hasCustomPrompt="1"/>
          </p:nvPr>
        </p:nvSpPr>
        <p:spPr>
          <a:xfrm>
            <a:off x="836308" y="4207039"/>
            <a:ext cx="9860674" cy="615609"/>
          </a:xfrm>
          <a:noFill/>
        </p:spPr>
        <p:txBody>
          <a:bodyPr lIns="182880" tIns="146304" rIns="182880" bIns="146304">
            <a:spAutoFit/>
          </a:bodyPr>
          <a:lstStyle>
            <a:lvl1pPr marL="0" indent="0">
              <a:spcBef>
                <a:spcPts val="0"/>
              </a:spcBef>
              <a:buNone/>
              <a:defRPr sz="2353"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Optional Title Role, Company</a:t>
            </a:r>
          </a:p>
        </p:txBody>
      </p:sp>
    </p:spTree>
    <p:extLst>
      <p:ext uri="{BB962C8B-B14F-4D97-AF65-F5344CB8AC3E}">
        <p14:creationId xmlns:p14="http://schemas.microsoft.com/office/powerpoint/2010/main" val="11214262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bldP spid="15" grpId="0">
        <p:tmplLst>
          <p:tmpl>
            <p:tnLst>
              <p:par>
                <p:cTn presetID="10" presetClass="entr" presetSubtype="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P spid="15"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5"/>
                        </p:tgtEl>
                        <p:attrNameLst>
                          <p:attrName>ppt_x</p:attrName>
                          <p:attrName>ppt_y</p:attrName>
                        </p:attrNameLst>
                      </p:cBhvr>
                      <p:rCtr x="1966" y="23"/>
                    </p:animMotion>
                  </p:childTnLst>
                </p:cTn>
              </p:par>
            </p:tnLst>
          </p:tmpl>
        </p:tmplLst>
      </p:bldP>
    </p:bld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DEMO Lead-in">
    <p:bg>
      <p:bgPr>
        <a:solidFill>
          <a:schemeClr val="tx2">
            <a:lumMod val="50000"/>
          </a:schemeClr>
        </a:solidFill>
        <a:effectLst/>
      </p:bgPr>
    </p:bg>
    <p:spTree>
      <p:nvGrpSpPr>
        <p:cNvPr id="1" name=""/>
        <p:cNvGrpSpPr/>
        <p:nvPr/>
      </p:nvGrpSpPr>
      <p:grpSpPr>
        <a:xfrm>
          <a:off x="0" y="0"/>
          <a:ext cx="0" cy="0"/>
          <a:chOff x="0" y="0"/>
          <a:chExt cx="0" cy="0"/>
        </a:xfrm>
      </p:grpSpPr>
      <p:grpSp>
        <p:nvGrpSpPr>
          <p:cNvPr id="18" name="Group 17"/>
          <p:cNvGrpSpPr/>
          <p:nvPr/>
        </p:nvGrpSpPr>
        <p:grpSpPr>
          <a:xfrm>
            <a:off x="9406401" y="5861707"/>
            <a:ext cx="2343449" cy="513900"/>
            <a:chOff x="3484562" y="4392613"/>
            <a:chExt cx="6862764" cy="1504950"/>
          </a:xfrm>
          <a:solidFill>
            <a:schemeClr val="bg1"/>
          </a:solidFill>
        </p:grpSpPr>
        <p:sp>
          <p:nvSpPr>
            <p:cNvPr id="6" name="Freeform 6"/>
            <p:cNvSpPr>
              <a:spLocks/>
            </p:cNvSpPr>
            <p:nvPr/>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7" name="Freeform 7"/>
            <p:cNvSpPr>
              <a:spLocks/>
            </p:cNvSpPr>
            <p:nvPr/>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8" name="Freeform 8"/>
            <p:cNvSpPr>
              <a:spLocks/>
            </p:cNvSpPr>
            <p:nvPr/>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9" name="Freeform 9"/>
            <p:cNvSpPr>
              <a:spLocks/>
            </p:cNvSpPr>
            <p:nvPr/>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0" name="Freeform 10"/>
            <p:cNvSpPr>
              <a:spLocks/>
            </p:cNvSpPr>
            <p:nvPr/>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1" name="Freeform 11"/>
            <p:cNvSpPr>
              <a:spLocks/>
            </p:cNvSpPr>
            <p:nvPr/>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2" name="Rectangle 12"/>
            <p:cNvSpPr>
              <a:spLocks noChangeArrowheads="1"/>
            </p:cNvSpPr>
            <p:nvPr/>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3" name="Freeform 13"/>
            <p:cNvSpPr>
              <a:spLocks/>
            </p:cNvSpPr>
            <p:nvPr/>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4" name="Freeform 14"/>
            <p:cNvSpPr>
              <a:spLocks noEditPoints="1"/>
            </p:cNvSpPr>
            <p:nvPr/>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5" name="Freeform 15"/>
            <p:cNvSpPr>
              <a:spLocks noEditPoints="1"/>
            </p:cNvSpPr>
            <p:nvPr/>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6" name="Freeform 16"/>
            <p:cNvSpPr>
              <a:spLocks/>
            </p:cNvSpPr>
            <p:nvPr/>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7" name="Freeform 17"/>
            <p:cNvSpPr>
              <a:spLocks/>
            </p:cNvSpPr>
            <p:nvPr/>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grpSp>
      <p:sp>
        <p:nvSpPr>
          <p:cNvPr id="46" name="TextBox 45"/>
          <p:cNvSpPr txBox="1"/>
          <p:nvPr/>
        </p:nvSpPr>
        <p:spPr>
          <a:xfrm>
            <a:off x="689548" y="3567659"/>
            <a:ext cx="2830327" cy="1217628"/>
          </a:xfrm>
          <a:prstGeom prst="rect">
            <a:avLst/>
          </a:prstGeom>
          <a:noFill/>
        </p:spPr>
        <p:txBody>
          <a:bodyPr wrap="none" lIns="137033" tIns="109626" rIns="137033" bIns="109626" rtlCol="0">
            <a:spAutoFit/>
          </a:bodyPr>
          <a:lstStyle/>
          <a:p>
            <a:pPr defTabSz="913554" fontAlgn="auto">
              <a:lnSpc>
                <a:spcPct val="90000"/>
              </a:lnSpc>
              <a:spcBef>
                <a:spcPts val="599"/>
              </a:spcBef>
              <a:spcAft>
                <a:spcPts val="0"/>
              </a:spcAft>
            </a:pPr>
            <a:r>
              <a:rPr lang="en-US" sz="7193" dirty="0" smtClean="0">
                <a:solidFill>
                  <a:prstClr val="white"/>
                </a:solidFill>
                <a:latin typeface="Segoe UI Light"/>
                <a:ea typeface="+mn-ea"/>
                <a:cs typeface="+mn-cs"/>
              </a:rPr>
              <a:t>DEMO</a:t>
            </a:r>
          </a:p>
        </p:txBody>
      </p:sp>
      <p:sp>
        <p:nvSpPr>
          <p:cNvPr id="20" name="Title 1"/>
          <p:cNvSpPr>
            <a:spLocks noGrp="1"/>
          </p:cNvSpPr>
          <p:nvPr>
            <p:ph type="ctrTitle" hasCustomPrompt="1"/>
          </p:nvPr>
        </p:nvSpPr>
        <p:spPr>
          <a:xfrm>
            <a:off x="720344" y="736519"/>
            <a:ext cx="10751313" cy="2695311"/>
          </a:xfrm>
        </p:spPr>
        <p:txBody>
          <a:bodyPr anchor="b" anchorCtr="0">
            <a:noAutofit/>
          </a:bodyPr>
          <a:lstStyle>
            <a:lvl1pPr algn="l">
              <a:defRPr sz="7193">
                <a:solidFill>
                  <a:schemeClr val="bg1"/>
                </a:solidFill>
              </a:defRPr>
            </a:lvl1pPr>
          </a:lstStyle>
          <a:p>
            <a:r>
              <a:rPr lang="en-US" dirty="0" smtClean="0"/>
              <a:t>Click to edit title</a:t>
            </a:r>
            <a:endParaRPr lang="en-US" dirty="0"/>
          </a:p>
        </p:txBody>
      </p:sp>
    </p:spTree>
    <p:extLst>
      <p:ext uri="{BB962C8B-B14F-4D97-AF65-F5344CB8AC3E}">
        <p14:creationId xmlns:p14="http://schemas.microsoft.com/office/powerpoint/2010/main" val="195864055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Recording">
    <p:spTree>
      <p:nvGrpSpPr>
        <p:cNvPr id="1" name=""/>
        <p:cNvGrpSpPr/>
        <p:nvPr/>
      </p:nvGrpSpPr>
      <p:grpSpPr>
        <a:xfrm>
          <a:off x="0" y="0"/>
          <a:ext cx="0" cy="0"/>
          <a:chOff x="0" y="0"/>
          <a:chExt cx="0" cy="0"/>
        </a:xfrm>
      </p:grpSpPr>
      <p:sp>
        <p:nvSpPr>
          <p:cNvPr id="3" name="Media Placeholder 2"/>
          <p:cNvSpPr>
            <a:spLocks noGrp="1"/>
          </p:cNvSpPr>
          <p:nvPr>
            <p:ph type="media" sz="quarter" idx="10"/>
          </p:nvPr>
        </p:nvSpPr>
        <p:spPr>
          <a:xfrm>
            <a:off x="0" y="1"/>
            <a:ext cx="12192000" cy="727700"/>
          </a:xfrm>
        </p:spPr>
        <p:txBody>
          <a:bodyPr/>
          <a:lstStyle/>
          <a:p>
            <a:r>
              <a:rPr lang="en-US" smtClean="0"/>
              <a:t>Click icon to add media</a:t>
            </a:r>
            <a:endParaRPr lang="en-US"/>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t="59570"/>
          <a:stretch/>
        </p:blipFill>
        <p:spPr>
          <a:xfrm>
            <a:off x="1977153" y="3813716"/>
            <a:ext cx="8237697" cy="2497874"/>
          </a:xfrm>
          <a:prstGeom prst="rect">
            <a:avLst/>
          </a:prstGeom>
        </p:spPr>
      </p:pic>
    </p:spTree>
    <p:extLst>
      <p:ext uri="{BB962C8B-B14F-4D97-AF65-F5344CB8AC3E}">
        <p14:creationId xmlns:p14="http://schemas.microsoft.com/office/powerpoint/2010/main" val="2477164118"/>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Announcing slide Charcoal">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55396" y="2240362"/>
            <a:ext cx="6946037" cy="995838"/>
          </a:xfrm>
          <a:noFill/>
        </p:spPr>
        <p:txBody>
          <a:bodyPr wrap="square"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smtClean="0"/>
              <a:t>Announcing title</a:t>
            </a:r>
            <a:endParaRPr lang="en-US" dirty="0"/>
          </a:p>
        </p:txBody>
      </p:sp>
      <p:sp>
        <p:nvSpPr>
          <p:cNvPr id="5" name="Text Placeholder 4"/>
          <p:cNvSpPr>
            <a:spLocks noGrp="1"/>
          </p:cNvSpPr>
          <p:nvPr>
            <p:ph type="body" sz="quarter" idx="12" hasCustomPrompt="1"/>
          </p:nvPr>
        </p:nvSpPr>
        <p:spPr>
          <a:xfrm>
            <a:off x="4975628" y="3694460"/>
            <a:ext cx="6947134" cy="669927"/>
          </a:xfrm>
          <a:noFill/>
        </p:spPr>
        <p:txBody>
          <a:bodyPr wrap="square"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cxnSp>
        <p:nvCxnSpPr>
          <p:cNvPr id="8" name="Straight Connector 7"/>
          <p:cNvCxnSpPr/>
          <p:nvPr userDrawn="1"/>
        </p:nvCxnSpPr>
        <p:spPr>
          <a:xfrm>
            <a:off x="5170163" y="3429000"/>
            <a:ext cx="6204252"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74984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42" presetClass="path" presetSubtype="0" decel="100000" fill="hold" grpId="1" nodeType="withEffect">
                                  <p:stCondLst>
                                    <p:cond delay="500"/>
                                  </p:stCondLst>
                                  <p:childTnLst>
                                    <p:animMotion origin="layout" path="M -0.03944 -0.00046 L -4.85065E-6 2.19246E-6 " pathEditMode="relative" rAng="0" ptsTypes="AA">
                                      <p:cBhvr>
                                        <p:cTn id="12" dur="600" fill="hold"/>
                                        <p:tgtEl>
                                          <p:spTgt spid="5"/>
                                        </p:tgtEl>
                                        <p:attrNameLst>
                                          <p:attrName>ppt_x</p:attrName>
                                          <p:attrName>ppt_y</p:attrName>
                                        </p:attrNameLst>
                                      </p:cBhvr>
                                      <p:rCtr x="1966" y="23"/>
                                    </p:animMotion>
                                  </p:childTnLst>
                                </p:cTn>
                              </p:par>
                              <p:par>
                                <p:cTn id="13" presetID="10" presetClass="entr" presetSubtype="0" fill="hold" nodeType="withEffect">
                                  <p:stCondLst>
                                    <p:cond delay="50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85065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22788"/>
            <a:ext cx="11106686" cy="995838"/>
          </a:xfrm>
          <a:noFill/>
        </p:spPr>
        <p:txBody>
          <a:bodyPr wrap="square" tIns="91440" bIns="91440" anchor="t" anchorCtr="0">
            <a:spAutoFit/>
          </a:bodyPr>
          <a:lstStyle>
            <a:lvl1pPr>
              <a:defRPr sz="5882" spc="-98" baseline="0">
                <a:gradFill>
                  <a:gsLst>
                    <a:gs pos="100000">
                      <a:schemeClr val="bg1"/>
                    </a:gs>
                    <a:gs pos="0">
                      <a:schemeClr val="bg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1376524351"/>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22788"/>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170492350"/>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nnouncing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75628" y="2240362"/>
            <a:ext cx="6947134" cy="995838"/>
          </a:xfrm>
          <a:noFill/>
        </p:spPr>
        <p:txBody>
          <a:bodyPr wrap="square"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smtClean="0"/>
              <a:t>Announcing title</a:t>
            </a:r>
            <a:endParaRPr lang="en-US" dirty="0"/>
          </a:p>
        </p:txBody>
      </p:sp>
      <p:sp>
        <p:nvSpPr>
          <p:cNvPr id="5" name="Text Placeholder 4"/>
          <p:cNvSpPr>
            <a:spLocks noGrp="1"/>
          </p:cNvSpPr>
          <p:nvPr>
            <p:ph type="body" sz="quarter" idx="12" hasCustomPrompt="1"/>
          </p:nvPr>
        </p:nvSpPr>
        <p:spPr>
          <a:xfrm>
            <a:off x="4995859" y="3694460"/>
            <a:ext cx="6948232" cy="669927"/>
          </a:xfrm>
          <a:noFill/>
        </p:spPr>
        <p:txBody>
          <a:bodyPr wrap="square"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Content placeholder</a:t>
            </a:r>
          </a:p>
        </p:txBody>
      </p:sp>
      <p:cxnSp>
        <p:nvCxnSpPr>
          <p:cNvPr id="10" name="Straight Connector 9"/>
          <p:cNvCxnSpPr/>
          <p:nvPr userDrawn="1"/>
        </p:nvCxnSpPr>
        <p:spPr>
          <a:xfrm>
            <a:off x="5170163" y="3429000"/>
            <a:ext cx="6204252"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486363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4.28389E-6 2.19246E-6 " pathEditMode="relative" rAng="0" ptsTypes="AA">
                                      <p:cBhvr>
                                        <p:cTn id="15"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22788"/>
            <a:ext cx="11106686" cy="995838"/>
          </a:xfrm>
          <a:noFill/>
        </p:spPr>
        <p:txBody>
          <a:bodyPr wrap="square" tIns="91440" bIns="91440" anchor="t" anchorCtr="0">
            <a:spAutoFit/>
          </a:bodyPr>
          <a:lstStyle>
            <a:lvl1pPr>
              <a:defRPr sz="5882" spc="-98" baseline="0">
                <a:gradFill>
                  <a:gsLst>
                    <a:gs pos="100000">
                      <a:schemeClr val="bg1"/>
                    </a:gs>
                    <a:gs pos="0">
                      <a:schemeClr val="bg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034641521"/>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22788"/>
            <a:ext cx="11106686" cy="995838"/>
          </a:xfrm>
          <a:noFill/>
        </p:spPr>
        <p:txBody>
          <a:bodyPr wrap="square" tIns="91440" bIns="91440" anchor="t" anchorCtr="0">
            <a:spAutoFit/>
          </a:bodyPr>
          <a:lstStyle>
            <a:lvl1pPr>
              <a:defRPr sz="5882" spc="-98" baseline="0">
                <a:gradFill>
                  <a:gsLst>
                    <a:gs pos="100000">
                      <a:schemeClr val="bg1"/>
                    </a:gs>
                    <a:gs pos="0">
                      <a:schemeClr val="bg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259474876"/>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_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3593719085"/>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_silver">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547688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_blu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235825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nk_gray">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6426899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nk_cyan">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480466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333333"/>
                    </a:gs>
                    <a:gs pos="100000">
                      <a:srgbClr val="333333"/>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2"/>
          <a:stretch>
            <a:fillRect/>
          </a:stretch>
        </p:blipFill>
        <p:spPr>
          <a:xfrm>
            <a:off x="450203" y="3083652"/>
            <a:ext cx="3227129" cy="692057"/>
          </a:xfrm>
          <a:prstGeom prst="rect">
            <a:avLst/>
          </a:prstGeom>
        </p:spPr>
      </p:pic>
    </p:spTree>
    <p:extLst>
      <p:ext uri="{BB962C8B-B14F-4D97-AF65-F5344CB8AC3E}">
        <p14:creationId xmlns:p14="http://schemas.microsoft.com/office/powerpoint/2010/main" val="763236481"/>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pPr defTabSz="914377"/>
            <a:fld id="{F1FA7AC5-6045-4418-8E60-F48788734473}" type="datetimeFigureOut">
              <a:rPr lang="en-US" sz="1867" smtClean="0">
                <a:solidFill>
                  <a:srgbClr val="737373"/>
                </a:solidFill>
              </a:rPr>
              <a:pPr defTabSz="914377"/>
              <a:t>12/14/2015</a:t>
            </a:fld>
            <a:endParaRPr lang="en-US" sz="1867">
              <a:solidFill>
                <a:srgbClr val="737373"/>
              </a:solidFill>
            </a:endParaRPr>
          </a:p>
        </p:txBody>
      </p:sp>
      <p:sp>
        <p:nvSpPr>
          <p:cNvPr id="5" name="Footer Placeholder 4"/>
          <p:cNvSpPr>
            <a:spLocks noGrp="1"/>
          </p:cNvSpPr>
          <p:nvPr>
            <p:ph type="ftr" sz="quarter" idx="11"/>
          </p:nvPr>
        </p:nvSpPr>
        <p:spPr/>
        <p:txBody>
          <a:bodyPr/>
          <a:lstStyle/>
          <a:p>
            <a:pPr defTabSz="914377"/>
            <a:endParaRPr lang="en-US" sz="1867">
              <a:solidFill>
                <a:srgbClr val="737373"/>
              </a:solidFill>
            </a:endParaRPr>
          </a:p>
        </p:txBody>
      </p:sp>
      <p:sp>
        <p:nvSpPr>
          <p:cNvPr id="6" name="Slide Number Placeholder 5"/>
          <p:cNvSpPr>
            <a:spLocks noGrp="1"/>
          </p:cNvSpPr>
          <p:nvPr>
            <p:ph type="sldNum" sz="quarter" idx="12"/>
          </p:nvPr>
        </p:nvSpPr>
        <p:spPr/>
        <p:txBody>
          <a:bodyPr/>
          <a:lstStyle/>
          <a:p>
            <a:pPr defTabSz="914377"/>
            <a:fld id="{8C71CAF9-4461-454A-B702-D536C3775752}" type="slidenum">
              <a:rPr lang="en-US" sz="1867" smtClean="0">
                <a:solidFill>
                  <a:srgbClr val="737373"/>
                </a:solidFill>
              </a:rPr>
              <a:pPr defTabSz="914377"/>
              <a:t>‹#›</a:t>
            </a:fld>
            <a:endParaRPr lang="en-US" sz="1867">
              <a:solidFill>
                <a:srgbClr val="737373"/>
              </a:solidFill>
            </a:endParaRPr>
          </a:p>
        </p:txBody>
      </p:sp>
    </p:spTree>
    <p:extLst>
      <p:ext uri="{BB962C8B-B14F-4D97-AF65-F5344CB8AC3E}">
        <p14:creationId xmlns:p14="http://schemas.microsoft.com/office/powerpoint/2010/main" val="192307632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hasCustomPrompt="1"/>
          </p:nvPr>
        </p:nvSpPr>
        <p:spPr>
          <a:xfrm>
            <a:off x="277581" y="1635897"/>
            <a:ext cx="2689275" cy="4931036"/>
          </a:xfrm>
        </p:spPr>
        <p:txBody>
          <a:bodyPr>
            <a:noAutofit/>
          </a:bodyPr>
          <a:lstStyle>
            <a:lvl1pPr marL="336137" indent="-336137">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35" rtl="0" eaLnBrk="1" fontAlgn="auto" latinLnBrk="0" hangingPunct="1">
              <a:lnSpc>
                <a:spcPct val="100000"/>
              </a:lnSpc>
              <a:spcBef>
                <a:spcPct val="0"/>
              </a:spcBef>
              <a:spcAft>
                <a:spcPts val="0"/>
              </a:spcAft>
              <a:buClrTx/>
              <a:buSzTx/>
              <a:tabLst/>
              <a:defRPr/>
            </a:pPr>
            <a:r>
              <a:rPr lang="en-US" dirty="0" smtClean="0"/>
              <a:t>Click to edit</a:t>
            </a:r>
            <a:br>
              <a:rPr lang="en-US" dirty="0" smtClean="0"/>
            </a:br>
            <a:r>
              <a:rPr lang="en-US" dirty="0" smtClean="0"/>
              <a:t>Master text styles</a:t>
            </a:r>
          </a:p>
        </p:txBody>
      </p:sp>
    </p:spTree>
    <p:extLst>
      <p:ext uri="{BB962C8B-B14F-4D97-AF65-F5344CB8AC3E}">
        <p14:creationId xmlns:p14="http://schemas.microsoft.com/office/powerpoint/2010/main" val="1966014947"/>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945263037"/>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type="title">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userDrawn="1">
            <p:ph type="ctrTitle" hasCustomPrompt="1"/>
          </p:nvPr>
        </p:nvSpPr>
        <p:spPr>
          <a:xfrm>
            <a:off x="720342" y="736517"/>
            <a:ext cx="10751313" cy="2695311"/>
          </a:xfrm>
        </p:spPr>
        <p:txBody>
          <a:bodyPr anchor="b" anchorCtr="0">
            <a:noAutofit/>
          </a:bodyPr>
          <a:lstStyle>
            <a:lvl1pPr algn="l">
              <a:defRPr sz="7200">
                <a:solidFill>
                  <a:schemeClr val="bg1"/>
                </a:solidFill>
              </a:defRPr>
            </a:lvl1pPr>
          </a:lstStyle>
          <a:p>
            <a:r>
              <a:rPr lang="en-US" dirty="0" smtClean="0"/>
              <a:t>Click to edit title</a:t>
            </a:r>
            <a:endParaRPr lang="en-US" dirty="0"/>
          </a:p>
        </p:txBody>
      </p:sp>
      <p:sp>
        <p:nvSpPr>
          <p:cNvPr id="3" name="Subtitle 2"/>
          <p:cNvSpPr>
            <a:spLocks noGrp="1"/>
          </p:cNvSpPr>
          <p:nvPr userDrawn="1">
            <p:ph type="subTitle" idx="1" hasCustomPrompt="1"/>
          </p:nvPr>
        </p:nvSpPr>
        <p:spPr>
          <a:xfrm>
            <a:off x="728296" y="3431828"/>
            <a:ext cx="7608765" cy="2238552"/>
          </a:xfrm>
        </p:spPr>
        <p:txBody>
          <a:bodyPr/>
          <a:lstStyle>
            <a:lvl1pPr marL="0" indent="0" algn="l">
              <a:spcBef>
                <a:spcPts val="800"/>
              </a:spcBef>
              <a:buNone/>
              <a:defRPr sz="3733">
                <a:solidFill>
                  <a:schemeClr val="bg1"/>
                </a:solidFill>
                <a:latin typeface="+mj-lt"/>
              </a:defRPr>
            </a:lvl1pPr>
            <a:lvl2pPr marL="457189" indent="0" algn="ctr">
              <a:buNone/>
              <a:defRPr sz="2000"/>
            </a:lvl2pPr>
            <a:lvl3pPr marL="914377" indent="0" algn="ctr">
              <a:buNone/>
              <a:defRPr sz="1867"/>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dirty="0" smtClean="0"/>
              <a:t>Click to edit subtitle</a:t>
            </a:r>
            <a:endParaRPr lang="en-US" dirty="0"/>
          </a:p>
        </p:txBody>
      </p:sp>
      <p:grpSp>
        <p:nvGrpSpPr>
          <p:cNvPr id="18" name="Group 17"/>
          <p:cNvGrpSpPr/>
          <p:nvPr userDrawn="1"/>
        </p:nvGrpSpPr>
        <p:grpSpPr>
          <a:xfrm>
            <a:off x="9406400" y="5861707"/>
            <a:ext cx="2343449" cy="513900"/>
            <a:chOff x="3484562" y="4392613"/>
            <a:chExt cx="6862764" cy="1504950"/>
          </a:xfrm>
          <a:solidFill>
            <a:schemeClr val="bg1"/>
          </a:solidFill>
        </p:grpSpPr>
        <p:sp>
          <p:nvSpPr>
            <p:cNvPr id="6" name="Freeform 6"/>
            <p:cNvSpPr>
              <a:spLocks/>
            </p:cNvSpPr>
            <p:nvPr userDrawn="1"/>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7" name="Freeform 7"/>
            <p:cNvSpPr>
              <a:spLocks/>
            </p:cNvSpPr>
            <p:nvPr userDrawn="1"/>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8" name="Freeform 8"/>
            <p:cNvSpPr>
              <a:spLocks/>
            </p:cNvSpPr>
            <p:nvPr userDrawn="1"/>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9" name="Freeform 9"/>
            <p:cNvSpPr>
              <a:spLocks/>
            </p:cNvSpPr>
            <p:nvPr userDrawn="1"/>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0" name="Freeform 10"/>
            <p:cNvSpPr>
              <a:spLocks/>
            </p:cNvSpPr>
            <p:nvPr userDrawn="1"/>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1" name="Freeform 11"/>
            <p:cNvSpPr>
              <a:spLocks/>
            </p:cNvSpPr>
            <p:nvPr userDrawn="1"/>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2" name="Rectangle 12"/>
            <p:cNvSpPr>
              <a:spLocks noChangeArrowheads="1"/>
            </p:cNvSpPr>
            <p:nvPr userDrawn="1"/>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3" name="Freeform 13"/>
            <p:cNvSpPr>
              <a:spLocks/>
            </p:cNvSpPr>
            <p:nvPr userDrawn="1"/>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4" name="Freeform 14"/>
            <p:cNvSpPr>
              <a:spLocks noEditPoints="1"/>
            </p:cNvSpPr>
            <p:nvPr userDrawn="1"/>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5" name="Freeform 15"/>
            <p:cNvSpPr>
              <a:spLocks noEditPoints="1"/>
            </p:cNvSpPr>
            <p:nvPr userDrawn="1"/>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6" name="Freeform 16"/>
            <p:cNvSpPr>
              <a:spLocks/>
            </p:cNvSpPr>
            <p:nvPr userDrawn="1"/>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7" name="Freeform 17"/>
            <p:cNvSpPr>
              <a:spLocks/>
            </p:cNvSpPr>
            <p:nvPr userDrawn="1"/>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grpSp>
    </p:spTree>
    <p:extLst>
      <p:ext uri="{BB962C8B-B14F-4D97-AF65-F5344CB8AC3E}">
        <p14:creationId xmlns:p14="http://schemas.microsoft.com/office/powerpoint/2010/main" val="254392711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smtClean="0"/>
              <a:t>Click to edit Master text styles</a:t>
            </a:r>
          </a:p>
        </p:txBody>
      </p:sp>
    </p:spTree>
    <p:extLst>
      <p:ext uri="{BB962C8B-B14F-4D97-AF65-F5344CB8AC3E}">
        <p14:creationId xmlns:p14="http://schemas.microsoft.com/office/powerpoint/2010/main" val="2033173069"/>
      </p:ext>
    </p:extLst>
  </p:cSld>
  <p:clrMapOvr>
    <a:masterClrMapping/>
  </p:clrMapOvr>
  <p:transition>
    <p:fade/>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5116391"/>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066185516"/>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552353330"/>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899103762"/>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Section Title Accent Color 3">
    <p:bg>
      <p:bgPr>
        <a:solidFill>
          <a:srgbClr val="00B05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22788"/>
            <a:ext cx="11106686" cy="995838"/>
          </a:xfrm>
          <a:noFill/>
        </p:spPr>
        <p:txBody>
          <a:bodyPr wrap="square" tIns="91440" bIns="91440" anchor="t" anchorCtr="0">
            <a:spAutoFit/>
          </a:bodyPr>
          <a:lstStyle>
            <a:lvl1pPr>
              <a:defRPr sz="5882" spc="-98" baseline="0">
                <a:gradFill>
                  <a:gsLst>
                    <a:gs pos="100000">
                      <a:schemeClr val="bg1"/>
                    </a:gs>
                    <a:gs pos="0">
                      <a:schemeClr val="bg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750235333"/>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slideLayout" Target="../slideLayouts/slideLayout34.xml"/><Relationship Id="rId18" Type="http://schemas.openxmlformats.org/officeDocument/2006/relationships/slideLayout" Target="../slideLayouts/slideLayout39.xml"/><Relationship Id="rId26" Type="http://schemas.openxmlformats.org/officeDocument/2006/relationships/slideLayout" Target="../slideLayouts/slideLayout47.xml"/><Relationship Id="rId3" Type="http://schemas.openxmlformats.org/officeDocument/2006/relationships/slideLayout" Target="../slideLayouts/slideLayout24.xml"/><Relationship Id="rId21" Type="http://schemas.openxmlformats.org/officeDocument/2006/relationships/slideLayout" Target="../slideLayouts/slideLayout42.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17" Type="http://schemas.openxmlformats.org/officeDocument/2006/relationships/slideLayout" Target="../slideLayouts/slideLayout38.xml"/><Relationship Id="rId25" Type="http://schemas.openxmlformats.org/officeDocument/2006/relationships/slideLayout" Target="../slideLayouts/slideLayout46.xml"/><Relationship Id="rId33" Type="http://schemas.openxmlformats.org/officeDocument/2006/relationships/image" Target="../media/image4.png"/><Relationship Id="rId2" Type="http://schemas.openxmlformats.org/officeDocument/2006/relationships/slideLayout" Target="../slideLayouts/slideLayout23.xml"/><Relationship Id="rId16" Type="http://schemas.openxmlformats.org/officeDocument/2006/relationships/slideLayout" Target="../slideLayouts/slideLayout37.xml"/><Relationship Id="rId20" Type="http://schemas.openxmlformats.org/officeDocument/2006/relationships/slideLayout" Target="../slideLayouts/slideLayout41.xml"/><Relationship Id="rId29" Type="http://schemas.openxmlformats.org/officeDocument/2006/relationships/slideLayout" Target="../slideLayouts/slideLayout50.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24" Type="http://schemas.openxmlformats.org/officeDocument/2006/relationships/slideLayout" Target="../slideLayouts/slideLayout45.xml"/><Relationship Id="rId32" Type="http://schemas.openxmlformats.org/officeDocument/2006/relationships/theme" Target="../theme/theme2.xml"/><Relationship Id="rId5" Type="http://schemas.openxmlformats.org/officeDocument/2006/relationships/slideLayout" Target="../slideLayouts/slideLayout26.xml"/><Relationship Id="rId15" Type="http://schemas.openxmlformats.org/officeDocument/2006/relationships/slideLayout" Target="../slideLayouts/slideLayout36.xml"/><Relationship Id="rId23" Type="http://schemas.openxmlformats.org/officeDocument/2006/relationships/slideLayout" Target="../slideLayouts/slideLayout44.xml"/><Relationship Id="rId28" Type="http://schemas.openxmlformats.org/officeDocument/2006/relationships/slideLayout" Target="../slideLayouts/slideLayout49.xml"/><Relationship Id="rId10" Type="http://schemas.openxmlformats.org/officeDocument/2006/relationships/slideLayout" Target="../slideLayouts/slideLayout31.xml"/><Relationship Id="rId19" Type="http://schemas.openxmlformats.org/officeDocument/2006/relationships/slideLayout" Target="../slideLayouts/slideLayout40.xml"/><Relationship Id="rId31" Type="http://schemas.openxmlformats.org/officeDocument/2006/relationships/slideLayout" Target="../slideLayouts/slideLayout52.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slideLayout" Target="../slideLayouts/slideLayout35.xml"/><Relationship Id="rId22" Type="http://schemas.openxmlformats.org/officeDocument/2006/relationships/slideLayout" Target="../slideLayouts/slideLayout43.xml"/><Relationship Id="rId27" Type="http://schemas.openxmlformats.org/officeDocument/2006/relationships/slideLayout" Target="../slideLayouts/slideLayout48.xml"/><Relationship Id="rId30" Type="http://schemas.openxmlformats.org/officeDocument/2006/relationships/slideLayout" Target="../slideLayouts/slideLayout5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accent1">
            <a:lumMod val="7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29746164"/>
      </p:ext>
    </p:extLst>
  </p:cSld>
  <p:clrMap bg1="dk1" tx1="lt1" bg2="dk2" tx2="lt2" accent1="accent1" accent2="accent2" accent3="accent3" accent4="accent4" accent5="accent5" accent6="accent6" hlink="hlink" folHlink="folHlink"/>
  <p:sldLayoutIdLst>
    <p:sldLayoutId id="2147485009" r:id="rId1"/>
    <p:sldLayoutId id="2147485016" r:id="rId2"/>
    <p:sldLayoutId id="2147485040" r:id="rId3"/>
    <p:sldLayoutId id="2147485017" r:id="rId4"/>
    <p:sldLayoutId id="2147485018" r:id="rId5"/>
    <p:sldLayoutId id="2147485019" r:id="rId6"/>
    <p:sldLayoutId id="2147485020" r:id="rId7"/>
    <p:sldLayoutId id="2147485021" r:id="rId8"/>
    <p:sldLayoutId id="2147483725" r:id="rId9"/>
    <p:sldLayoutId id="2147485022" r:id="rId10"/>
    <p:sldLayoutId id="2147485023" r:id="rId11"/>
    <p:sldLayoutId id="2147485024" r:id="rId12"/>
    <p:sldLayoutId id="2147485025" r:id="rId13"/>
    <p:sldLayoutId id="2147485026" r:id="rId14"/>
    <p:sldLayoutId id="2147485027" r:id="rId15"/>
    <p:sldLayoutId id="2147485028" r:id="rId16"/>
    <p:sldLayoutId id="2147485029" r:id="rId17"/>
    <p:sldLayoutId id="2147485030" r:id="rId18"/>
    <p:sldLayoutId id="2147485031" r:id="rId19"/>
    <p:sldLayoutId id="2147485032" r:id="rId20"/>
    <p:sldLayoutId id="2147485037" r:id="rId21"/>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33"/>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912205692"/>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5007" r:id="rId11"/>
    <p:sldLayoutId id="2147483718" r:id="rId12"/>
    <p:sldLayoutId id="2147483719" r:id="rId13"/>
    <p:sldLayoutId id="2147485005" r:id="rId14"/>
    <p:sldLayoutId id="2147485006" r:id="rId15"/>
    <p:sldLayoutId id="2147483720" r:id="rId16"/>
    <p:sldLayoutId id="2147483721" r:id="rId17"/>
    <p:sldLayoutId id="2147483722" r:id="rId18"/>
    <p:sldLayoutId id="2147483723" r:id="rId19"/>
    <p:sldLayoutId id="2147483724" r:id="rId20"/>
    <p:sldLayoutId id="2147483726" r:id="rId21"/>
    <p:sldLayoutId id="2147483727" r:id="rId22"/>
    <p:sldLayoutId id="2147483728" r:id="rId23"/>
    <p:sldLayoutId id="2147483729" r:id="rId24"/>
    <p:sldLayoutId id="2147483730" r:id="rId25"/>
    <p:sldLayoutId id="2147483731" r:id="rId26"/>
    <p:sldLayoutId id="2147485041" r:id="rId27"/>
    <p:sldLayoutId id="2147485042" r:id="rId28"/>
    <p:sldLayoutId id="2147485043" r:id="rId29"/>
    <p:sldLayoutId id="2147485045" r:id="rId30"/>
    <p:sldLayoutId id="2147485046" r:id="rId31"/>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1.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5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0.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0.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5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25.xml.rels><?xml version="1.0" encoding="UTF-8" standalone="yes"?>
<Relationships xmlns="http://schemas.openxmlformats.org/package/2006/relationships"><Relationship Id="rId3" Type="http://schemas.openxmlformats.org/officeDocument/2006/relationships/hyperlink" Target="https://msdn.microsoft.com/en-us/library/windows/apps/windows.ui.composition.aspx" TargetMode="External"/><Relationship Id="rId7" Type="http://schemas.openxmlformats.org/officeDocument/2006/relationships/hyperlink" Target="https://twitter.com/WinComposition" TargetMode="External"/><Relationship Id="rId2" Type="http://schemas.openxmlformats.org/officeDocument/2006/relationships/notesSlide" Target="../notesSlides/notesSlide18.xml"/><Relationship Id="rId1" Type="http://schemas.openxmlformats.org/officeDocument/2006/relationships/slideLayout" Target="../slideLayouts/slideLayout52.xml"/><Relationship Id="rId6" Type="http://schemas.openxmlformats.org/officeDocument/2006/relationships/hyperlink" Target="https://github.com/Microsoft/composition/tree/master/SDK10586_NOV_UPDATE_RTM" TargetMode="External"/><Relationship Id="rId5" Type="http://schemas.openxmlformats.org/officeDocument/2006/relationships/hyperlink" Target="https://github.com/Microsoft/composition" TargetMode="External"/><Relationship Id="rId4" Type="http://schemas.openxmlformats.org/officeDocument/2006/relationships/hyperlink" Target="https://msdn.microsoft.com/en-us/library/windows/apps/xaml/mt592880.aspx"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301" y="1849671"/>
            <a:ext cx="10237986" cy="1793090"/>
          </a:xfrm>
        </p:spPr>
        <p:txBody>
          <a:bodyPr/>
          <a:lstStyle/>
          <a:p>
            <a:r>
              <a:rPr lang="en-GB" dirty="0" err="1" smtClean="0"/>
              <a:t>Windows.UI.Composition</a:t>
            </a:r>
            <a:r>
              <a:rPr lang="en-GB" dirty="0" smtClean="0"/>
              <a:t>:</a:t>
            </a:r>
            <a:br>
              <a:rPr lang="en-GB" dirty="0" smtClean="0"/>
            </a:br>
            <a:r>
              <a:rPr lang="en-GB" sz="3600" dirty="0">
                <a:gradFill>
                  <a:gsLst>
                    <a:gs pos="91000">
                      <a:srgbClr val="FFFFFF"/>
                    </a:gs>
                    <a:gs pos="0">
                      <a:srgbClr val="FFFFFF"/>
                    </a:gs>
                  </a:gsLst>
                  <a:lin ang="5400000" scaled="0"/>
                </a:gradFill>
              </a:rPr>
              <a:t/>
            </a:r>
            <a:br>
              <a:rPr lang="en-GB" sz="3600" dirty="0">
                <a:gradFill>
                  <a:gsLst>
                    <a:gs pos="91000">
                      <a:srgbClr val="FFFFFF"/>
                    </a:gs>
                    <a:gs pos="0">
                      <a:srgbClr val="FFFFFF"/>
                    </a:gs>
                  </a:gsLst>
                  <a:lin ang="5400000" scaled="0"/>
                </a:gradFill>
              </a:rPr>
            </a:br>
            <a:r>
              <a:rPr lang="en-GB" sz="3600" dirty="0" smtClean="0">
                <a:gradFill>
                  <a:gsLst>
                    <a:gs pos="91000">
                      <a:srgbClr val="FFFFFF"/>
                    </a:gs>
                    <a:gs pos="0">
                      <a:srgbClr val="FFFFFF"/>
                    </a:gs>
                  </a:gsLst>
                  <a:lin ang="5400000" scaled="0"/>
                </a:gradFill>
              </a:rPr>
              <a:t>The </a:t>
            </a:r>
            <a:r>
              <a:rPr lang="en-US" sz="3600" dirty="0" smtClean="0"/>
              <a:t>Next </a:t>
            </a:r>
            <a:r>
              <a:rPr lang="en-US" sz="3600" dirty="0"/>
              <a:t>gen UI foundation</a:t>
            </a:r>
            <a:br>
              <a:rPr lang="en-US" sz="3600" dirty="0"/>
            </a:br>
            <a:r>
              <a:rPr lang="en-GB" sz="3600" dirty="0" smtClean="0">
                <a:gradFill>
                  <a:gsLst>
                    <a:gs pos="91000">
                      <a:srgbClr val="FFFFFF"/>
                    </a:gs>
                    <a:gs pos="0">
                      <a:srgbClr val="FFFFFF"/>
                    </a:gs>
                  </a:gsLst>
                  <a:lin ang="5400000" scaled="0"/>
                </a:gradFill>
              </a:rPr>
              <a:t/>
            </a:r>
            <a:br>
              <a:rPr lang="en-GB" sz="3600" dirty="0" smtClean="0">
                <a:gradFill>
                  <a:gsLst>
                    <a:gs pos="91000">
                      <a:srgbClr val="FFFFFF"/>
                    </a:gs>
                    <a:gs pos="0">
                      <a:srgbClr val="FFFFFF"/>
                    </a:gs>
                  </a:gsLst>
                  <a:lin ang="5400000" scaled="0"/>
                </a:gradFill>
              </a:rPr>
            </a:br>
            <a:r>
              <a:rPr lang="en-GB" sz="3200" b="1" dirty="0" smtClean="0">
                <a:gradFill>
                  <a:gsLst>
                    <a:gs pos="91000">
                      <a:srgbClr val="FFFFFF"/>
                    </a:gs>
                    <a:gs pos="0">
                      <a:srgbClr val="FFFFFF"/>
                    </a:gs>
                  </a:gsLst>
                  <a:lin ang="5400000" scaled="0"/>
                </a:gradFill>
              </a:rPr>
              <a:t>10586 SDK Update</a:t>
            </a:r>
            <a:endParaRPr lang="en-GB" sz="4800" b="1" dirty="0"/>
          </a:p>
        </p:txBody>
      </p:sp>
      <p:sp>
        <p:nvSpPr>
          <p:cNvPr id="3" name="Text Placeholder 2"/>
          <p:cNvSpPr>
            <a:spLocks noGrp="1"/>
          </p:cNvSpPr>
          <p:nvPr>
            <p:ph type="body" sz="quarter" idx="12"/>
          </p:nvPr>
        </p:nvSpPr>
        <p:spPr>
          <a:xfrm>
            <a:off x="269301" y="4715442"/>
            <a:ext cx="7171337" cy="1792326"/>
          </a:xfrm>
        </p:spPr>
        <p:txBody>
          <a:bodyPr/>
          <a:lstStyle/>
          <a:p>
            <a:r>
              <a:rPr lang="en-GB" sz="2800" dirty="0" smtClean="0"/>
              <a:t>John </a:t>
            </a:r>
            <a:r>
              <a:rPr lang="en-GB" sz="2800" dirty="0"/>
              <a:t>Serna and Paul </a:t>
            </a:r>
            <a:r>
              <a:rPr lang="en-GB" sz="2800" dirty="0" smtClean="0"/>
              <a:t>Gildea</a:t>
            </a:r>
          </a:p>
          <a:p>
            <a:r>
              <a:rPr lang="en-US" sz="2800" dirty="0"/>
              <a:t>@</a:t>
            </a:r>
            <a:r>
              <a:rPr lang="en-US" sz="2800" dirty="0" err="1" smtClean="0"/>
              <a:t>WinComposition</a:t>
            </a:r>
            <a:endParaRPr lang="en-GB" sz="2800" dirty="0"/>
          </a:p>
        </p:txBody>
      </p:sp>
    </p:spTree>
    <p:extLst>
      <p:ext uri="{BB962C8B-B14F-4D97-AF65-F5344CB8AC3E}">
        <p14:creationId xmlns:p14="http://schemas.microsoft.com/office/powerpoint/2010/main" val="15628534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Content Visuals</a:t>
            </a:r>
            <a:endParaRPr lang="en-US" dirty="0"/>
          </a:p>
        </p:txBody>
      </p:sp>
      <p:sp>
        <p:nvSpPr>
          <p:cNvPr id="3" name="Subtitle 2"/>
          <p:cNvSpPr>
            <a:spLocks noGrp="1"/>
          </p:cNvSpPr>
          <p:nvPr>
            <p:ph type="subTitle" idx="1"/>
          </p:nvPr>
        </p:nvSpPr>
        <p:spPr/>
        <p:txBody>
          <a:bodyPr/>
          <a:lstStyle/>
          <a:p>
            <a:r>
              <a:rPr lang="en-US" dirty="0" smtClean="0"/>
              <a:t>Family of lightweight rendering objects</a:t>
            </a:r>
            <a:endParaRPr lang="en-US" dirty="0"/>
          </a:p>
        </p:txBody>
      </p:sp>
    </p:spTree>
    <p:extLst>
      <p:ext uri="{BB962C8B-B14F-4D97-AF65-F5344CB8AC3E}">
        <p14:creationId xmlns:p14="http://schemas.microsoft.com/office/powerpoint/2010/main" val="1466373418"/>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p:cNvSpPr>
            <a:spLocks noGrp="1"/>
          </p:cNvSpPr>
          <p:nvPr>
            <p:ph type="title"/>
          </p:nvPr>
        </p:nvSpPr>
        <p:spPr>
          <a:xfrm>
            <a:off x="702891" y="245122"/>
            <a:ext cx="11655840" cy="899665"/>
          </a:xfrm>
        </p:spPr>
        <p:txBody>
          <a:bodyPr>
            <a:normAutofit/>
          </a:bodyPr>
          <a:lstStyle/>
          <a:p>
            <a:r>
              <a:rPr lang="en-US" dirty="0" smtClean="0"/>
              <a:t>Visual object and class hierarchy</a:t>
            </a:r>
            <a:endParaRPr lang="en-US" dirty="0"/>
          </a:p>
        </p:txBody>
      </p:sp>
      <p:sp>
        <p:nvSpPr>
          <p:cNvPr id="5" name="TextBox 4"/>
          <p:cNvSpPr txBox="1"/>
          <p:nvPr/>
        </p:nvSpPr>
        <p:spPr>
          <a:xfrm>
            <a:off x="4379007" y="5189863"/>
            <a:ext cx="2471649" cy="797141"/>
          </a:xfrm>
          <a:prstGeom prst="rect">
            <a:avLst/>
          </a:prstGeom>
          <a:noFill/>
        </p:spPr>
        <p:txBody>
          <a:bodyPr wrap="square" lIns="137160" tIns="109728" rIns="137160" bIns="109728" rtlCol="0">
            <a:spAutoFit/>
          </a:bodyPr>
          <a:lstStyle/>
          <a:p>
            <a:pPr algn="ctr">
              <a:lnSpc>
                <a:spcPct val="90000"/>
              </a:lnSpc>
              <a:spcBef>
                <a:spcPts val="600"/>
              </a:spcBef>
            </a:pPr>
            <a:r>
              <a:rPr lang="en-US" b="1" dirty="0" smtClean="0"/>
              <a:t>Composition Visuals</a:t>
            </a:r>
          </a:p>
          <a:p>
            <a:pPr algn="ctr">
              <a:lnSpc>
                <a:spcPct val="90000"/>
              </a:lnSpc>
              <a:spcBef>
                <a:spcPts val="600"/>
              </a:spcBef>
            </a:pPr>
            <a:r>
              <a:rPr lang="en-US" b="1" dirty="0" smtClean="0"/>
              <a:t>Hierarchy</a:t>
            </a:r>
          </a:p>
        </p:txBody>
      </p:sp>
      <p:sp>
        <p:nvSpPr>
          <p:cNvPr id="7" name="TextBox 6"/>
          <p:cNvSpPr txBox="1"/>
          <p:nvPr/>
        </p:nvSpPr>
        <p:spPr>
          <a:xfrm>
            <a:off x="907078" y="5051218"/>
            <a:ext cx="2471649" cy="969496"/>
          </a:xfrm>
          <a:prstGeom prst="rect">
            <a:avLst/>
          </a:prstGeom>
          <a:noFill/>
        </p:spPr>
        <p:txBody>
          <a:bodyPr wrap="square" lIns="137160" tIns="109728" rIns="137160" bIns="109728" rtlCol="0">
            <a:spAutoFit/>
          </a:bodyPr>
          <a:lstStyle/>
          <a:p>
            <a:pPr algn="ctr">
              <a:lnSpc>
                <a:spcPct val="90000"/>
              </a:lnSpc>
              <a:spcBef>
                <a:spcPts val="600"/>
              </a:spcBef>
            </a:pPr>
            <a:r>
              <a:rPr lang="en-US" b="1" dirty="0" smtClean="0"/>
              <a:t>Windows Composition Visual Tree</a:t>
            </a:r>
          </a:p>
        </p:txBody>
      </p:sp>
      <p:sp>
        <p:nvSpPr>
          <p:cNvPr id="6" name="Text Placeholder 5"/>
          <p:cNvSpPr>
            <a:spLocks noGrp="1"/>
          </p:cNvSpPr>
          <p:nvPr>
            <p:ph type="body" sz="quarter" idx="11"/>
          </p:nvPr>
        </p:nvSpPr>
        <p:spPr>
          <a:xfrm>
            <a:off x="7680591" y="1393037"/>
            <a:ext cx="4446306" cy="5185315"/>
          </a:xfrm>
        </p:spPr>
        <p:txBody>
          <a:bodyPr/>
          <a:lstStyle/>
          <a:p>
            <a:r>
              <a:rPr lang="en-US" sz="1800" dirty="0"/>
              <a:t>Properties:</a:t>
            </a:r>
          </a:p>
          <a:p>
            <a:pPr lvl="1"/>
            <a:r>
              <a:rPr lang="en-US" sz="1800" dirty="0"/>
              <a:t>Statically set or</a:t>
            </a:r>
          </a:p>
          <a:p>
            <a:pPr lvl="1"/>
            <a:r>
              <a:rPr lang="en-US" sz="1800" dirty="0"/>
              <a:t>Bound to animations</a:t>
            </a:r>
          </a:p>
          <a:p>
            <a:r>
              <a:rPr lang="en-US" sz="1800" dirty="0"/>
              <a:t>Basic positioning</a:t>
            </a:r>
          </a:p>
          <a:p>
            <a:pPr lvl="1"/>
            <a:r>
              <a:rPr lang="en-US" sz="1800" dirty="0"/>
              <a:t>Setting offsets relative to parent or window. </a:t>
            </a:r>
          </a:p>
          <a:p>
            <a:r>
              <a:rPr lang="en-US" sz="1800" dirty="0"/>
              <a:t>Clipping</a:t>
            </a:r>
          </a:p>
          <a:p>
            <a:pPr lvl="1"/>
            <a:r>
              <a:rPr lang="en-US" sz="1800" dirty="0"/>
              <a:t>“Inset” from size of object</a:t>
            </a:r>
          </a:p>
          <a:p>
            <a:r>
              <a:rPr lang="en-US" sz="1800" dirty="0"/>
              <a:t>Transforms </a:t>
            </a:r>
          </a:p>
          <a:p>
            <a:pPr lvl="1"/>
            <a:r>
              <a:rPr lang="en-US" sz="1800" dirty="0"/>
              <a:t>2D and 3D transformations to alter the size, position or nature of a visual.</a:t>
            </a:r>
          </a:p>
          <a:p>
            <a:r>
              <a:rPr lang="en-US" sz="1800" dirty="0" smtClean="0"/>
              <a:t>Build </a:t>
            </a:r>
            <a:r>
              <a:rPr lang="en-US" sz="1800" dirty="0"/>
              <a:t>Tree:</a:t>
            </a:r>
          </a:p>
          <a:p>
            <a:pPr lvl="1"/>
            <a:r>
              <a:rPr lang="en-US" sz="1800" dirty="0"/>
              <a:t>Establish parent-child </a:t>
            </a:r>
            <a:r>
              <a:rPr lang="en-US" sz="1800" dirty="0" smtClean="0"/>
              <a:t>relationships</a:t>
            </a:r>
            <a:endParaRPr lang="en-US" sz="1800" dirty="0"/>
          </a:p>
          <a:p>
            <a:r>
              <a:rPr lang="en-US" sz="1800" dirty="0" smtClean="0"/>
              <a:t>Display </a:t>
            </a:r>
            <a:r>
              <a:rPr lang="en-US" sz="1800" dirty="0"/>
              <a:t>Rasterized Content (Brushes)</a:t>
            </a:r>
          </a:p>
          <a:p>
            <a:pPr lvl="1"/>
            <a:r>
              <a:rPr lang="en-US" sz="1800" dirty="0"/>
              <a:t>Composes and renders serialized drawing content</a:t>
            </a:r>
            <a:r>
              <a:rPr lang="en-US" sz="1800" u="sng" dirty="0"/>
              <a:t>.</a:t>
            </a:r>
          </a:p>
          <a:p>
            <a:endParaRPr lang="en-US" sz="1800" u="sng" dirty="0"/>
          </a:p>
        </p:txBody>
      </p:sp>
      <p:sp>
        <p:nvSpPr>
          <p:cNvPr id="3" name="Rectangle 2"/>
          <p:cNvSpPr/>
          <p:nvPr/>
        </p:nvSpPr>
        <p:spPr bwMode="auto">
          <a:xfrm>
            <a:off x="1317821" y="1393037"/>
            <a:ext cx="1867989" cy="56639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dirty="0" smtClean="0">
                <a:gradFill>
                  <a:gsLst>
                    <a:gs pos="0">
                      <a:srgbClr val="FFFFFF"/>
                    </a:gs>
                    <a:gs pos="100000">
                      <a:srgbClr val="FFFFFF"/>
                    </a:gs>
                  </a:gsLst>
                  <a:lin ang="5400000" scaled="0"/>
                </a:gradFill>
                <a:ea typeface="Segoe UI" pitchFamily="34" charset="0"/>
                <a:cs typeface="Segoe UI" pitchFamily="34" charset="0"/>
              </a:rPr>
              <a:t>Target</a:t>
            </a:r>
          </a:p>
        </p:txBody>
      </p:sp>
      <p:sp>
        <p:nvSpPr>
          <p:cNvPr id="9" name="Rectangle 8"/>
          <p:cNvSpPr/>
          <p:nvPr/>
        </p:nvSpPr>
        <p:spPr bwMode="auto">
          <a:xfrm>
            <a:off x="1317822" y="2395039"/>
            <a:ext cx="1867989" cy="566392"/>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dirty="0" smtClean="0">
                <a:gradFill>
                  <a:gsLst>
                    <a:gs pos="0">
                      <a:srgbClr val="FFFFFF"/>
                    </a:gs>
                    <a:gs pos="100000">
                      <a:srgbClr val="FFFFFF"/>
                    </a:gs>
                  </a:gsLst>
                  <a:lin ang="5400000" scaled="0"/>
                </a:gradFill>
                <a:ea typeface="Segoe UI" pitchFamily="34" charset="0"/>
                <a:cs typeface="Segoe UI" pitchFamily="34" charset="0"/>
              </a:rPr>
              <a:t>Visual</a:t>
            </a:r>
          </a:p>
        </p:txBody>
      </p:sp>
      <p:sp>
        <p:nvSpPr>
          <p:cNvPr id="10" name="Rectangle 9"/>
          <p:cNvSpPr/>
          <p:nvPr/>
        </p:nvSpPr>
        <p:spPr bwMode="auto">
          <a:xfrm>
            <a:off x="302671" y="3462432"/>
            <a:ext cx="1867989" cy="566392"/>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dirty="0" smtClean="0">
                <a:gradFill>
                  <a:gsLst>
                    <a:gs pos="0">
                      <a:srgbClr val="FFFFFF"/>
                    </a:gs>
                    <a:gs pos="100000">
                      <a:srgbClr val="FFFFFF"/>
                    </a:gs>
                  </a:gsLst>
                  <a:lin ang="5400000" scaled="0"/>
                </a:gradFill>
                <a:ea typeface="Segoe UI" pitchFamily="34" charset="0"/>
                <a:cs typeface="Segoe UI" pitchFamily="34" charset="0"/>
              </a:rPr>
              <a:t>Visual</a:t>
            </a:r>
          </a:p>
        </p:txBody>
      </p:sp>
      <p:sp>
        <p:nvSpPr>
          <p:cNvPr id="11" name="Rectangle 10"/>
          <p:cNvSpPr/>
          <p:nvPr/>
        </p:nvSpPr>
        <p:spPr bwMode="auto">
          <a:xfrm>
            <a:off x="2251817" y="3462432"/>
            <a:ext cx="1867989" cy="566392"/>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dirty="0" smtClean="0">
                <a:gradFill>
                  <a:gsLst>
                    <a:gs pos="0">
                      <a:srgbClr val="FFFFFF"/>
                    </a:gs>
                    <a:gs pos="100000">
                      <a:srgbClr val="FFFFFF"/>
                    </a:gs>
                  </a:gsLst>
                  <a:lin ang="5400000" scaled="0"/>
                </a:gradFill>
                <a:ea typeface="Segoe UI" pitchFamily="34" charset="0"/>
                <a:cs typeface="Segoe UI" pitchFamily="34" charset="0"/>
              </a:rPr>
              <a:t>Visual</a:t>
            </a:r>
          </a:p>
        </p:txBody>
      </p:sp>
      <p:sp>
        <p:nvSpPr>
          <p:cNvPr id="12" name="Rectangle 11"/>
          <p:cNvSpPr/>
          <p:nvPr/>
        </p:nvSpPr>
        <p:spPr bwMode="auto">
          <a:xfrm>
            <a:off x="309273" y="4464434"/>
            <a:ext cx="1867989" cy="566392"/>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dirty="0" smtClean="0">
                <a:gradFill>
                  <a:gsLst>
                    <a:gs pos="0">
                      <a:srgbClr val="FFFFFF"/>
                    </a:gs>
                    <a:gs pos="100000">
                      <a:srgbClr val="FFFFFF"/>
                    </a:gs>
                  </a:gsLst>
                  <a:lin ang="5400000" scaled="0"/>
                </a:gradFill>
                <a:ea typeface="Segoe UI" pitchFamily="34" charset="0"/>
                <a:cs typeface="Segoe UI" pitchFamily="34" charset="0"/>
              </a:rPr>
              <a:t>Brush</a:t>
            </a:r>
          </a:p>
        </p:txBody>
      </p:sp>
      <p:sp>
        <p:nvSpPr>
          <p:cNvPr id="13" name="Rectangle 12"/>
          <p:cNvSpPr/>
          <p:nvPr/>
        </p:nvSpPr>
        <p:spPr bwMode="auto">
          <a:xfrm>
            <a:off x="2258420" y="4464434"/>
            <a:ext cx="1867989" cy="566392"/>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dirty="0" smtClean="0">
                <a:gradFill>
                  <a:gsLst>
                    <a:gs pos="0">
                      <a:srgbClr val="FFFFFF"/>
                    </a:gs>
                    <a:gs pos="100000">
                      <a:srgbClr val="FFFFFF"/>
                    </a:gs>
                  </a:gsLst>
                  <a:lin ang="5400000" scaled="0"/>
                </a:gradFill>
                <a:ea typeface="Segoe UI" pitchFamily="34" charset="0"/>
                <a:cs typeface="Segoe UI" pitchFamily="34" charset="0"/>
              </a:rPr>
              <a:t>Brush</a:t>
            </a:r>
          </a:p>
        </p:txBody>
      </p:sp>
      <p:cxnSp>
        <p:nvCxnSpPr>
          <p:cNvPr id="14" name="Straight Arrow Connector 13"/>
          <p:cNvCxnSpPr>
            <a:stCxn id="3" idx="2"/>
            <a:endCxn id="9" idx="0"/>
          </p:cNvCxnSpPr>
          <p:nvPr/>
        </p:nvCxnSpPr>
        <p:spPr>
          <a:xfrm>
            <a:off x="2251816" y="1959429"/>
            <a:ext cx="1" cy="435610"/>
          </a:xfrm>
          <a:prstGeom prst="straightConnector1">
            <a:avLst/>
          </a:prstGeom>
          <a:ln w="381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6" name="Straight Arrow Connector 15"/>
          <p:cNvCxnSpPr>
            <a:stCxn id="9" idx="2"/>
            <a:endCxn id="10" idx="0"/>
          </p:cNvCxnSpPr>
          <p:nvPr/>
        </p:nvCxnSpPr>
        <p:spPr>
          <a:xfrm flipH="1">
            <a:off x="1236666" y="2961431"/>
            <a:ext cx="1015151" cy="501001"/>
          </a:xfrm>
          <a:prstGeom prst="straightConnector1">
            <a:avLst/>
          </a:prstGeom>
          <a:ln w="381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9" name="Straight Arrow Connector 18"/>
          <p:cNvCxnSpPr>
            <a:stCxn id="9" idx="2"/>
            <a:endCxn id="11" idx="0"/>
          </p:cNvCxnSpPr>
          <p:nvPr/>
        </p:nvCxnSpPr>
        <p:spPr>
          <a:xfrm>
            <a:off x="2251817" y="2961431"/>
            <a:ext cx="933995" cy="501001"/>
          </a:xfrm>
          <a:prstGeom prst="straightConnector1">
            <a:avLst/>
          </a:prstGeom>
          <a:ln w="381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5" name="Straight Arrow Connector 24"/>
          <p:cNvCxnSpPr>
            <a:stCxn id="10" idx="2"/>
            <a:endCxn id="12" idx="0"/>
          </p:cNvCxnSpPr>
          <p:nvPr/>
        </p:nvCxnSpPr>
        <p:spPr>
          <a:xfrm>
            <a:off x="1236666" y="4028824"/>
            <a:ext cx="6602" cy="435610"/>
          </a:xfrm>
          <a:prstGeom prst="straightConnector1">
            <a:avLst/>
          </a:prstGeom>
          <a:ln w="381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7" name="Straight Arrow Connector 26"/>
          <p:cNvCxnSpPr>
            <a:stCxn id="11" idx="2"/>
            <a:endCxn id="13" idx="0"/>
          </p:cNvCxnSpPr>
          <p:nvPr/>
        </p:nvCxnSpPr>
        <p:spPr>
          <a:xfrm>
            <a:off x="3185812" y="4028824"/>
            <a:ext cx="6603" cy="435610"/>
          </a:xfrm>
          <a:prstGeom prst="straightConnector1">
            <a:avLst/>
          </a:prstGeom>
          <a:ln w="381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8" name="Rectangle 37"/>
          <p:cNvSpPr/>
          <p:nvPr/>
        </p:nvSpPr>
        <p:spPr bwMode="auto">
          <a:xfrm>
            <a:off x="4493195" y="1393037"/>
            <a:ext cx="2489704" cy="56639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dirty="0" err="1" smtClean="0">
                <a:gradFill>
                  <a:gsLst>
                    <a:gs pos="0">
                      <a:srgbClr val="FFFFFF"/>
                    </a:gs>
                    <a:gs pos="100000">
                      <a:srgbClr val="FFFFFF"/>
                    </a:gs>
                  </a:gsLst>
                  <a:lin ang="5400000" scaled="0"/>
                </a:gradFill>
                <a:ea typeface="Segoe UI" pitchFamily="34" charset="0"/>
                <a:cs typeface="Segoe UI" pitchFamily="34" charset="0"/>
              </a:rPr>
              <a:t>CompositionObject</a:t>
            </a:r>
            <a:endParaRPr lang="en-US"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p:cNvSpPr/>
          <p:nvPr/>
        </p:nvSpPr>
        <p:spPr bwMode="auto">
          <a:xfrm>
            <a:off x="4493194" y="2416836"/>
            <a:ext cx="2489706" cy="566392"/>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dirty="0" smtClean="0">
                <a:gradFill>
                  <a:gsLst>
                    <a:gs pos="0">
                      <a:srgbClr val="FFFFFF"/>
                    </a:gs>
                    <a:gs pos="100000">
                      <a:srgbClr val="FFFFFF"/>
                    </a:gs>
                  </a:gsLst>
                  <a:lin ang="5400000" scaled="0"/>
                </a:gradFill>
                <a:ea typeface="Segoe UI" pitchFamily="34" charset="0"/>
                <a:cs typeface="Segoe UI" pitchFamily="34" charset="0"/>
              </a:rPr>
              <a:t>Visual</a:t>
            </a:r>
          </a:p>
        </p:txBody>
      </p:sp>
      <p:sp>
        <p:nvSpPr>
          <p:cNvPr id="40" name="Rectangle 39"/>
          <p:cNvSpPr/>
          <p:nvPr/>
        </p:nvSpPr>
        <p:spPr bwMode="auto">
          <a:xfrm>
            <a:off x="4493194" y="3440635"/>
            <a:ext cx="2489706" cy="566392"/>
          </a:xfrm>
          <a:prstGeom prst="rect">
            <a:avLst/>
          </a:prstGeom>
          <a:ln>
            <a:headEnd type="none" w="med" len="med"/>
            <a:tailEnd type="none" w="med" len="med"/>
          </a:ln>
        </p:spPr>
        <p:style>
          <a:lnRef idx="3">
            <a:schemeClr val="lt1"/>
          </a:lnRef>
          <a:fillRef idx="1">
            <a:schemeClr val="accent3"/>
          </a:fillRef>
          <a:effectRef idx="1">
            <a:schemeClr val="accent3"/>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dirty="0" err="1" smtClean="0">
                <a:gradFill>
                  <a:gsLst>
                    <a:gs pos="0">
                      <a:srgbClr val="FFFFFF"/>
                    </a:gs>
                    <a:gs pos="100000">
                      <a:srgbClr val="FFFFFF"/>
                    </a:gs>
                  </a:gsLst>
                  <a:lin ang="5400000" scaled="0"/>
                </a:gradFill>
                <a:ea typeface="Segoe UI" pitchFamily="34" charset="0"/>
                <a:cs typeface="Segoe UI" pitchFamily="34" charset="0"/>
              </a:rPr>
              <a:t>ContainerVisual</a:t>
            </a:r>
            <a:endParaRPr lang="en-US"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p:nvSpPr>
        <p:spPr bwMode="auto">
          <a:xfrm>
            <a:off x="4493193" y="4464434"/>
            <a:ext cx="2489706" cy="566392"/>
          </a:xfrm>
          <a:prstGeom prst="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dirty="0" err="1" smtClean="0">
                <a:gradFill>
                  <a:gsLst>
                    <a:gs pos="0">
                      <a:srgbClr val="FFFFFF"/>
                    </a:gs>
                    <a:gs pos="100000">
                      <a:srgbClr val="FFFFFF"/>
                    </a:gs>
                  </a:gsLst>
                  <a:lin ang="5400000" scaled="0"/>
                </a:gradFill>
                <a:ea typeface="Segoe UI" pitchFamily="34" charset="0"/>
                <a:cs typeface="Segoe UI" pitchFamily="34" charset="0"/>
              </a:rPr>
              <a:t>SpriteVisual</a:t>
            </a:r>
            <a:endParaRPr lang="en-US" dirty="0" smtClean="0">
              <a:gradFill>
                <a:gsLst>
                  <a:gs pos="0">
                    <a:srgbClr val="FFFFFF"/>
                  </a:gs>
                  <a:gs pos="100000">
                    <a:srgbClr val="FFFFFF"/>
                  </a:gs>
                </a:gsLst>
                <a:lin ang="5400000" scaled="0"/>
              </a:gradFill>
              <a:ea typeface="Segoe UI" pitchFamily="34" charset="0"/>
              <a:cs typeface="Segoe UI" pitchFamily="34" charset="0"/>
            </a:endParaRPr>
          </a:p>
        </p:txBody>
      </p:sp>
      <p:cxnSp>
        <p:nvCxnSpPr>
          <p:cNvPr id="42" name="Straight Arrow Connector 41"/>
          <p:cNvCxnSpPr>
            <a:stCxn id="39" idx="0"/>
            <a:endCxn id="38" idx="2"/>
          </p:cNvCxnSpPr>
          <p:nvPr/>
        </p:nvCxnSpPr>
        <p:spPr>
          <a:xfrm flipV="1">
            <a:off x="5738047" y="1959429"/>
            <a:ext cx="0" cy="457407"/>
          </a:xfrm>
          <a:prstGeom prst="straightConnector1">
            <a:avLst/>
          </a:prstGeom>
          <a:ln w="381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5" name="Straight Arrow Connector 44"/>
          <p:cNvCxnSpPr>
            <a:stCxn id="40" idx="0"/>
            <a:endCxn id="39" idx="2"/>
          </p:cNvCxnSpPr>
          <p:nvPr/>
        </p:nvCxnSpPr>
        <p:spPr>
          <a:xfrm flipV="1">
            <a:off x="5738047" y="2983228"/>
            <a:ext cx="0" cy="457407"/>
          </a:xfrm>
          <a:prstGeom prst="straightConnector1">
            <a:avLst/>
          </a:prstGeom>
          <a:ln w="381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8" name="Straight Arrow Connector 47"/>
          <p:cNvCxnSpPr>
            <a:stCxn id="41" idx="0"/>
            <a:endCxn id="40" idx="2"/>
          </p:cNvCxnSpPr>
          <p:nvPr/>
        </p:nvCxnSpPr>
        <p:spPr>
          <a:xfrm flipV="1">
            <a:off x="5738046" y="4007027"/>
            <a:ext cx="1" cy="457407"/>
          </a:xfrm>
          <a:prstGeom prst="straightConnector1">
            <a:avLst/>
          </a:prstGeom>
          <a:ln w="381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32441281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Demo: </a:t>
            </a:r>
            <a:r>
              <a:rPr lang="en-GB" dirty="0" err="1" smtClean="0"/>
              <a:t>CompositionVisual</a:t>
            </a:r>
            <a:endParaRPr lang="en-GB" dirty="0"/>
          </a:p>
        </p:txBody>
      </p:sp>
    </p:spTree>
    <p:extLst>
      <p:ext uri="{BB962C8B-B14F-4D97-AF65-F5344CB8AC3E}">
        <p14:creationId xmlns:p14="http://schemas.microsoft.com/office/powerpoint/2010/main" val="679953859"/>
      </p:ext>
    </p:extLst>
  </p:cSld>
  <p:clrMapOvr>
    <a:masterClrMapping/>
  </p:clrMapOvr>
  <mc:AlternateContent xmlns:mc="http://schemas.openxmlformats.org/markup-compatibility/2006" xmlns:p14="http://schemas.microsoft.com/office/powerpoint/2010/main">
    <mc:Choice Requires="p14">
      <p:transition spd="slow" p14:dur="1400">
        <p14:reveal/>
      </p:transition>
    </mc:Choice>
    <mc:Fallback xmlns="">
      <p:transition spd="slow">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Effects</a:t>
            </a:r>
          </a:p>
        </p:txBody>
      </p:sp>
      <p:sp>
        <p:nvSpPr>
          <p:cNvPr id="5" name="Subtitle 4"/>
          <p:cNvSpPr>
            <a:spLocks noGrp="1"/>
          </p:cNvSpPr>
          <p:nvPr>
            <p:ph type="subTitle" idx="1"/>
          </p:nvPr>
        </p:nvSpPr>
        <p:spPr/>
        <p:txBody>
          <a:bodyPr>
            <a:normAutofit/>
          </a:bodyPr>
          <a:lstStyle/>
          <a:p>
            <a:r>
              <a:rPr lang="en-US" dirty="0" smtClean="0"/>
              <a:t>Real-time effects system whose effects can be customized, animated and chained</a:t>
            </a:r>
            <a:endParaRPr lang="en-US" dirty="0"/>
          </a:p>
        </p:txBody>
      </p:sp>
    </p:spTree>
    <p:extLst>
      <p:ext uri="{BB962C8B-B14F-4D97-AF65-F5344CB8AC3E}">
        <p14:creationId xmlns:p14="http://schemas.microsoft.com/office/powerpoint/2010/main" val="1038961930"/>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sz="3136" b="1" dirty="0"/>
              <a:t>Rich UI</a:t>
            </a:r>
            <a:r>
              <a:rPr lang="en-US" sz="3136" dirty="0"/>
              <a:t>: </a:t>
            </a:r>
            <a:r>
              <a:rPr lang="en-US" sz="3136" dirty="0" smtClean="0"/>
              <a:t>Blend and Composite </a:t>
            </a:r>
            <a:r>
              <a:rPr lang="en-US" sz="3136" dirty="0"/>
              <a:t>modes</a:t>
            </a:r>
            <a:r>
              <a:rPr lang="en-US" sz="3136" dirty="0" smtClean="0"/>
              <a:t>.</a:t>
            </a:r>
          </a:p>
          <a:p>
            <a:r>
              <a:rPr lang="en-US" sz="3136" b="1" dirty="0" smtClean="0"/>
              <a:t>Animated: </a:t>
            </a:r>
            <a:r>
              <a:rPr lang="en-US" sz="3136" dirty="0" smtClean="0"/>
              <a:t>Effect properties (like saturation amount) are animatable</a:t>
            </a:r>
            <a:endParaRPr lang="en-US" sz="3136" dirty="0"/>
          </a:p>
          <a:p>
            <a:r>
              <a:rPr lang="en-US" sz="3136" b="1" dirty="0"/>
              <a:t>Flexibility</a:t>
            </a:r>
            <a:r>
              <a:rPr lang="en-US" sz="3136" dirty="0"/>
              <a:t>: Effects can be </a:t>
            </a:r>
            <a:r>
              <a:rPr lang="en-US" sz="3136" dirty="0" smtClean="0"/>
              <a:t>Customized and chained </a:t>
            </a:r>
            <a:endParaRPr lang="en-US" sz="3136" b="1" dirty="0"/>
          </a:p>
          <a:p>
            <a:r>
              <a:rPr lang="en-US" sz="3136" b="1" dirty="0"/>
              <a:t>Consistency</a:t>
            </a:r>
            <a:r>
              <a:rPr lang="en-US" sz="3136" dirty="0"/>
              <a:t>: Same effect descriptions used for composition, graphics, video (future</a:t>
            </a:r>
            <a:r>
              <a:rPr lang="en-US" sz="3136" dirty="0" smtClean="0"/>
              <a:t>)</a:t>
            </a:r>
          </a:p>
          <a:p>
            <a:r>
              <a:rPr lang="en-US" sz="3136" b="1" dirty="0" smtClean="0"/>
              <a:t>High Perf: </a:t>
            </a:r>
            <a:r>
              <a:rPr lang="en-US" sz="3136" dirty="0" smtClean="0"/>
              <a:t>Selected effects in order to ensure highly responsive 60FPS scenarios at scale</a:t>
            </a:r>
            <a:endParaRPr lang="en-US" sz="3136" dirty="0"/>
          </a:p>
          <a:p>
            <a:endParaRPr lang="en-US" sz="3136" dirty="0"/>
          </a:p>
          <a:p>
            <a:pPr marL="0" indent="0">
              <a:buNone/>
            </a:pPr>
            <a:endParaRPr lang="en-US" sz="3136" dirty="0"/>
          </a:p>
        </p:txBody>
      </p:sp>
      <p:sp>
        <p:nvSpPr>
          <p:cNvPr id="3" name="Title 2"/>
          <p:cNvSpPr>
            <a:spLocks noGrp="1"/>
          </p:cNvSpPr>
          <p:nvPr>
            <p:ph type="title"/>
          </p:nvPr>
        </p:nvSpPr>
        <p:spPr/>
        <p:txBody>
          <a:bodyPr/>
          <a:lstStyle/>
          <a:p>
            <a:r>
              <a:rPr lang="en-US" dirty="0" smtClean="0"/>
              <a:t>Effects</a:t>
            </a:r>
            <a:endParaRPr lang="en-US" dirty="0"/>
          </a:p>
        </p:txBody>
      </p:sp>
      <p:sp>
        <p:nvSpPr>
          <p:cNvPr id="4" name="Content Placeholder 3"/>
          <p:cNvSpPr>
            <a:spLocks noGrp="1"/>
          </p:cNvSpPr>
          <p:nvPr>
            <p:ph type="body" sz="quarter" idx="11"/>
          </p:nvPr>
        </p:nvSpPr>
        <p:spPr/>
        <p:txBody>
          <a:bodyPr/>
          <a:lstStyle/>
          <a:p>
            <a:r>
              <a:rPr lang="en-US" dirty="0" smtClean="0"/>
              <a:t>New, real-time Effects system whose effects are applied as a content on a visual.</a:t>
            </a:r>
          </a:p>
        </p:txBody>
      </p:sp>
    </p:spTree>
    <p:extLst>
      <p:ext uri="{BB962C8B-B14F-4D97-AF65-F5344CB8AC3E}">
        <p14:creationId xmlns:p14="http://schemas.microsoft.com/office/powerpoint/2010/main" val="35746785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Supported Effects in TH2</a:t>
            </a:r>
            <a:endParaRPr lang="en-US" dirty="0"/>
          </a:p>
        </p:txBody>
      </p:sp>
      <p:sp>
        <p:nvSpPr>
          <p:cNvPr id="20" name="TextBox 19"/>
          <p:cNvSpPr txBox="1"/>
          <p:nvPr/>
        </p:nvSpPr>
        <p:spPr>
          <a:xfrm>
            <a:off x="4825650" y="2882655"/>
            <a:ext cx="2615402" cy="908196"/>
          </a:xfrm>
          <a:prstGeom prst="rect">
            <a:avLst/>
          </a:prstGeom>
          <a:noFill/>
        </p:spPr>
        <p:txBody>
          <a:bodyPr wrap="none" lIns="179285" tIns="143428" rIns="179285" bIns="143428" rtlCol="0">
            <a:spAutoFit/>
          </a:bodyPr>
          <a:lstStyle/>
          <a:p>
            <a:pPr algn="ctr">
              <a:lnSpc>
                <a:spcPct val="90000"/>
              </a:lnSpc>
              <a:spcAft>
                <a:spcPts val="588"/>
              </a:spcAft>
            </a:pPr>
            <a:r>
              <a:rPr lang="en-US" sz="1961" dirty="0">
                <a:gradFill>
                  <a:gsLst>
                    <a:gs pos="2917">
                      <a:srgbClr val="404040"/>
                    </a:gs>
                    <a:gs pos="30000">
                      <a:srgbClr val="404040"/>
                    </a:gs>
                  </a:gsLst>
                  <a:lin ang="5400000" scaled="0"/>
                </a:gradFill>
              </a:rPr>
              <a:t>Blend </a:t>
            </a:r>
          </a:p>
          <a:p>
            <a:pPr algn="ctr">
              <a:lnSpc>
                <a:spcPct val="90000"/>
              </a:lnSpc>
              <a:spcAft>
                <a:spcPts val="588"/>
              </a:spcAft>
            </a:pPr>
            <a:r>
              <a:rPr lang="en-US" sz="1961" dirty="0">
                <a:gradFill>
                  <a:gsLst>
                    <a:gs pos="2917">
                      <a:srgbClr val="404040"/>
                    </a:gs>
                    <a:gs pos="30000">
                      <a:srgbClr val="404040"/>
                    </a:gs>
                  </a:gsLst>
                  <a:lin ang="5400000" scaled="0"/>
                </a:gradFill>
              </a:rPr>
              <a:t>(21 different modes)</a:t>
            </a:r>
          </a:p>
        </p:txBody>
      </p:sp>
      <p:grpSp>
        <p:nvGrpSpPr>
          <p:cNvPr id="5" name="Group 4"/>
          <p:cNvGrpSpPr/>
          <p:nvPr/>
        </p:nvGrpSpPr>
        <p:grpSpPr>
          <a:xfrm>
            <a:off x="470715" y="1242521"/>
            <a:ext cx="3023851" cy="2152741"/>
            <a:chOff x="484994" y="1327259"/>
            <a:chExt cx="3084486" cy="2195908"/>
          </a:xfrm>
        </p:grpSpPr>
        <p:sp>
          <p:nvSpPr>
            <p:cNvPr id="19" name="TextBox 18"/>
            <p:cNvSpPr txBox="1"/>
            <p:nvPr/>
          </p:nvSpPr>
          <p:spPr>
            <a:xfrm>
              <a:off x="640832" y="2950703"/>
              <a:ext cx="2772810" cy="572464"/>
            </a:xfrm>
            <a:prstGeom prst="rect">
              <a:avLst/>
            </a:prstGeom>
            <a:noFill/>
          </p:spPr>
          <p:txBody>
            <a:bodyPr wrap="none" lIns="179285" tIns="143428" rIns="179285" bIns="143428" rtlCol="0">
              <a:spAutoFit/>
            </a:bodyPr>
            <a:lstStyle/>
            <a:p>
              <a:pPr algn="ctr">
                <a:lnSpc>
                  <a:spcPct val="90000"/>
                </a:lnSpc>
                <a:spcAft>
                  <a:spcPts val="588"/>
                </a:spcAft>
              </a:pPr>
              <a:r>
                <a:rPr lang="en-US" sz="1961" dirty="0">
                  <a:gradFill>
                    <a:gsLst>
                      <a:gs pos="2917">
                        <a:srgbClr val="404040"/>
                      </a:gs>
                      <a:gs pos="30000">
                        <a:srgbClr val="404040"/>
                      </a:gs>
                    </a:gsLst>
                    <a:lin ang="5400000" scaled="0"/>
                  </a:gradFill>
                </a:rPr>
                <a:t>ArithmeticComposite</a:t>
              </a:r>
            </a:p>
          </p:txBody>
        </p:sp>
        <p:pic>
          <p:nvPicPr>
            <p:cNvPr id="15" name="Picture 14"/>
            <p:cNvPicPr/>
            <p:nvPr/>
          </p:nvPicPr>
          <p:blipFill rotWithShape="1">
            <a:blip r:embed="rId3"/>
            <a:srcRect t="7349"/>
            <a:stretch/>
          </p:blipFill>
          <p:spPr>
            <a:xfrm>
              <a:off x="484994" y="1327259"/>
              <a:ext cx="3084486" cy="1612702"/>
            </a:xfrm>
            <a:prstGeom prst="rect">
              <a:avLst/>
            </a:prstGeom>
          </p:spPr>
        </p:pic>
      </p:grpSp>
      <p:grpSp>
        <p:nvGrpSpPr>
          <p:cNvPr id="6" name="Group 6"/>
          <p:cNvGrpSpPr/>
          <p:nvPr/>
        </p:nvGrpSpPr>
        <p:grpSpPr>
          <a:xfrm>
            <a:off x="470714" y="3533092"/>
            <a:ext cx="3023851" cy="2481320"/>
            <a:chOff x="605589" y="4014186"/>
            <a:chExt cx="3084486" cy="2531076"/>
          </a:xfrm>
        </p:grpSpPr>
        <p:sp>
          <p:nvSpPr>
            <p:cNvPr id="28" name="TextBox 7"/>
            <p:cNvSpPr txBox="1"/>
            <p:nvPr/>
          </p:nvSpPr>
          <p:spPr>
            <a:xfrm>
              <a:off x="688473" y="5618855"/>
              <a:ext cx="2667846" cy="926407"/>
            </a:xfrm>
            <a:prstGeom prst="rect">
              <a:avLst/>
            </a:prstGeom>
            <a:noFill/>
          </p:spPr>
          <p:txBody>
            <a:bodyPr wrap="none" lIns="179285" tIns="143428" rIns="179285" bIns="143428" rtlCol="0">
              <a:spAutoFit/>
            </a:bodyPr>
            <a:lstStyle/>
            <a:p>
              <a:pPr algn="ctr">
                <a:lnSpc>
                  <a:spcPct val="90000"/>
                </a:lnSpc>
                <a:spcAft>
                  <a:spcPts val="588"/>
                </a:spcAft>
              </a:pPr>
              <a:r>
                <a:rPr lang="en-US" sz="1961" dirty="0">
                  <a:gradFill>
                    <a:gsLst>
                      <a:gs pos="2917">
                        <a:srgbClr val="404040"/>
                      </a:gs>
                      <a:gs pos="30000">
                        <a:srgbClr val="404040"/>
                      </a:gs>
                    </a:gsLst>
                    <a:lin ang="5400000" scaled="0"/>
                  </a:gradFill>
                </a:rPr>
                <a:t>Composite</a:t>
              </a:r>
            </a:p>
            <a:p>
              <a:pPr algn="ctr">
                <a:lnSpc>
                  <a:spcPct val="90000"/>
                </a:lnSpc>
                <a:spcAft>
                  <a:spcPts val="588"/>
                </a:spcAft>
              </a:pPr>
              <a:r>
                <a:rPr lang="en-US" sz="1961" dirty="0">
                  <a:gradFill>
                    <a:gsLst>
                      <a:gs pos="2917">
                        <a:srgbClr val="404040"/>
                      </a:gs>
                      <a:gs pos="30000">
                        <a:srgbClr val="404040"/>
                      </a:gs>
                    </a:gsLst>
                    <a:lin ang="5400000" scaled="0"/>
                  </a:gradFill>
                </a:rPr>
                <a:t>(13 different modes)</a:t>
              </a:r>
            </a:p>
          </p:txBody>
        </p:sp>
        <p:pic>
          <p:nvPicPr>
            <p:cNvPr id="16" name="Picture 8"/>
            <p:cNvPicPr/>
            <p:nvPr/>
          </p:nvPicPr>
          <p:blipFill rotWithShape="1">
            <a:blip r:embed="rId4"/>
            <a:srcRect t="7349"/>
            <a:stretch/>
          </p:blipFill>
          <p:spPr>
            <a:xfrm>
              <a:off x="605589" y="4014186"/>
              <a:ext cx="3084486" cy="1612702"/>
            </a:xfrm>
            <a:prstGeom prst="rect">
              <a:avLst/>
            </a:prstGeom>
          </p:spPr>
        </p:pic>
      </p:grpSp>
      <p:grpSp>
        <p:nvGrpSpPr>
          <p:cNvPr id="2" name="Group 12"/>
          <p:cNvGrpSpPr/>
          <p:nvPr/>
        </p:nvGrpSpPr>
        <p:grpSpPr>
          <a:xfrm>
            <a:off x="8920164" y="1242522"/>
            <a:ext cx="2993971" cy="2128904"/>
            <a:chOff x="4748948" y="4014186"/>
            <a:chExt cx="3054006" cy="2171593"/>
          </a:xfrm>
        </p:grpSpPr>
        <p:sp>
          <p:nvSpPr>
            <p:cNvPr id="29" name="TextBox 13"/>
            <p:cNvSpPr txBox="1"/>
            <p:nvPr/>
          </p:nvSpPr>
          <p:spPr>
            <a:xfrm>
              <a:off x="5452864" y="5613315"/>
              <a:ext cx="1533113" cy="572464"/>
            </a:xfrm>
            <a:prstGeom prst="rect">
              <a:avLst/>
            </a:prstGeom>
            <a:noFill/>
          </p:spPr>
          <p:txBody>
            <a:bodyPr wrap="none" lIns="179285" tIns="143428" rIns="179285" bIns="143428" rtlCol="0">
              <a:spAutoFit/>
            </a:bodyPr>
            <a:lstStyle/>
            <a:p>
              <a:pPr algn="ctr">
                <a:lnSpc>
                  <a:spcPct val="90000"/>
                </a:lnSpc>
                <a:spcAft>
                  <a:spcPts val="588"/>
                </a:spcAft>
              </a:pPr>
              <a:r>
                <a:rPr lang="en-US" sz="1961" dirty="0">
                  <a:gradFill>
                    <a:gsLst>
                      <a:gs pos="2917">
                        <a:srgbClr val="404040"/>
                      </a:gs>
                      <a:gs pos="30000">
                        <a:srgbClr val="404040"/>
                      </a:gs>
                    </a:gsLst>
                    <a:lin ang="5400000" scaled="0"/>
                  </a:gradFill>
                </a:rPr>
                <a:t>Saturation</a:t>
              </a:r>
            </a:p>
          </p:txBody>
        </p:sp>
        <p:pic>
          <p:nvPicPr>
            <p:cNvPr id="17" name="Picture 21"/>
            <p:cNvPicPr/>
            <p:nvPr/>
          </p:nvPicPr>
          <p:blipFill rotWithShape="1">
            <a:blip r:embed="rId5"/>
            <a:srcRect t="7349"/>
            <a:stretch/>
          </p:blipFill>
          <p:spPr>
            <a:xfrm>
              <a:off x="4748948" y="4014186"/>
              <a:ext cx="3054006" cy="1604669"/>
            </a:xfrm>
            <a:prstGeom prst="rect">
              <a:avLst/>
            </a:prstGeom>
          </p:spPr>
        </p:pic>
      </p:grpSp>
      <p:pic>
        <p:nvPicPr>
          <p:cNvPr id="21" name="Picture 6"/>
          <p:cNvPicPr/>
          <p:nvPr/>
        </p:nvPicPr>
        <p:blipFill rotWithShape="1">
          <a:blip r:embed="rId6"/>
          <a:srcRect t="8944"/>
          <a:stretch/>
        </p:blipFill>
        <p:spPr>
          <a:xfrm>
            <a:off x="4632308" y="1233959"/>
            <a:ext cx="3002087" cy="1591111"/>
          </a:xfrm>
          <a:prstGeom prst="rect">
            <a:avLst/>
          </a:prstGeom>
        </p:spPr>
      </p:pic>
      <p:sp>
        <p:nvSpPr>
          <p:cNvPr id="4" name="TextBox 3"/>
          <p:cNvSpPr txBox="1"/>
          <p:nvPr/>
        </p:nvSpPr>
        <p:spPr>
          <a:xfrm>
            <a:off x="5090633" y="3768927"/>
            <a:ext cx="5907804" cy="2256002"/>
          </a:xfrm>
          <a:prstGeom prst="rect">
            <a:avLst/>
          </a:prstGeom>
          <a:noFill/>
        </p:spPr>
        <p:txBody>
          <a:bodyPr wrap="square" lIns="182880" tIns="146304" rIns="182880" bIns="146304" rtlCol="0">
            <a:spAutoFit/>
          </a:bodyPr>
          <a:lstStyle/>
          <a:p>
            <a:pPr>
              <a:lnSpc>
                <a:spcPct val="90000"/>
              </a:lnSpc>
              <a:spcAft>
                <a:spcPts val="600"/>
              </a:spcAft>
            </a:pPr>
            <a:r>
              <a:rPr lang="en-US" sz="2400" b="1" u="sng" dirty="0">
                <a:gradFill>
                  <a:gsLst>
                    <a:gs pos="2917">
                      <a:schemeClr val="tx1"/>
                    </a:gs>
                    <a:gs pos="30000">
                      <a:schemeClr val="tx1"/>
                    </a:gs>
                  </a:gsLst>
                  <a:lin ang="5400000" scaled="0"/>
                </a:gradFill>
              </a:rPr>
              <a:t>And: </a:t>
            </a:r>
          </a:p>
          <a:p>
            <a:pPr marL="342900" indent="-3429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latin typeface="Calibri" panose="020F0502020204030204" pitchFamily="34" charset="0"/>
              </a:rPr>
              <a:t>2D </a:t>
            </a:r>
            <a:r>
              <a:rPr lang="en-US" sz="2800">
                <a:gradFill>
                  <a:gsLst>
                    <a:gs pos="2917">
                      <a:schemeClr val="tx1"/>
                    </a:gs>
                    <a:gs pos="30000">
                      <a:schemeClr val="tx1"/>
                    </a:gs>
                  </a:gsLst>
                  <a:lin ang="5400000" scaled="0"/>
                </a:gradFill>
                <a:latin typeface="Calibri" panose="020F0502020204030204" pitchFamily="34" charset="0"/>
              </a:rPr>
              <a:t>Affine </a:t>
            </a:r>
            <a:r>
              <a:rPr lang="en-US" sz="2800" dirty="0">
                <a:gradFill>
                  <a:gsLst>
                    <a:gs pos="2917">
                      <a:schemeClr val="tx1"/>
                    </a:gs>
                    <a:gs pos="30000">
                      <a:schemeClr val="tx1"/>
                    </a:gs>
                  </a:gsLst>
                  <a:lin ang="5400000" scaled="0"/>
                </a:gradFill>
                <a:latin typeface="Calibri" panose="020F0502020204030204" pitchFamily="34" charset="0"/>
              </a:rPr>
              <a:t>Transform</a:t>
            </a:r>
            <a:r>
              <a:rPr lang="en-US" sz="2800">
                <a:gradFill>
                  <a:gsLst>
                    <a:gs pos="2917">
                      <a:schemeClr val="tx1"/>
                    </a:gs>
                    <a:gs pos="30000">
                      <a:schemeClr val="tx1"/>
                    </a:gs>
                  </a:gsLst>
                  <a:lin ang="5400000" scaled="0"/>
                </a:gradFill>
                <a:latin typeface="Calibri" panose="020F0502020204030204" pitchFamily="34" charset="0"/>
              </a:rPr>
              <a:t>, </a:t>
            </a:r>
            <a:r>
              <a:rPr lang="en-US" sz="2800" dirty="0">
                <a:latin typeface="Calibri" panose="020F0502020204030204" pitchFamily="34" charset="0"/>
              </a:rPr>
              <a:t>contrast, exposure, grayscale, gamma transfer, hue rotate, invert, sepia, and </a:t>
            </a:r>
            <a:r>
              <a:rPr lang="en-US" sz="2800">
                <a:latin typeface="Calibri" panose="020F0502020204030204" pitchFamily="34" charset="0"/>
              </a:rPr>
              <a:t>temperature and tint</a:t>
            </a:r>
            <a:endParaRPr lang="en-US" sz="2800" dirty="0">
              <a:latin typeface="Calibri" panose="020F0502020204030204" pitchFamily="34" charset="0"/>
            </a:endParaRPr>
          </a:p>
        </p:txBody>
      </p:sp>
    </p:spTree>
    <p:extLst>
      <p:ext uri="{BB962C8B-B14F-4D97-AF65-F5344CB8AC3E}">
        <p14:creationId xmlns:p14="http://schemas.microsoft.com/office/powerpoint/2010/main" val="22092907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Demo: Effects</a:t>
            </a:r>
            <a:endParaRPr lang="en-GB" dirty="0"/>
          </a:p>
        </p:txBody>
      </p:sp>
    </p:spTree>
    <p:extLst>
      <p:ext uri="{BB962C8B-B14F-4D97-AF65-F5344CB8AC3E}">
        <p14:creationId xmlns:p14="http://schemas.microsoft.com/office/powerpoint/2010/main" val="3494778504"/>
      </p:ext>
    </p:extLst>
  </p:cSld>
  <p:clrMapOvr>
    <a:masterClrMapping/>
  </p:clrMapOvr>
  <mc:AlternateContent xmlns:mc="http://schemas.openxmlformats.org/markup-compatibility/2006" xmlns:p14="http://schemas.microsoft.com/office/powerpoint/2010/main">
    <mc:Choice Requires="p14">
      <p:transition spd="slow" p14:dur="1400">
        <p14:reveal/>
      </p:transition>
    </mc:Choice>
    <mc:Fallback xmlns="">
      <p:transition spd="slow">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Animation System</a:t>
            </a:r>
            <a:endParaRPr lang="en-US" dirty="0"/>
          </a:p>
        </p:txBody>
      </p:sp>
      <p:sp>
        <p:nvSpPr>
          <p:cNvPr id="3" name="Subtitle 2"/>
          <p:cNvSpPr>
            <a:spLocks noGrp="1"/>
          </p:cNvSpPr>
          <p:nvPr>
            <p:ph type="subTitle" idx="1"/>
          </p:nvPr>
        </p:nvSpPr>
        <p:spPr/>
        <p:txBody>
          <a:bodyPr>
            <a:normAutofit/>
          </a:bodyPr>
          <a:lstStyle/>
          <a:p>
            <a:r>
              <a:rPr lang="en-US" dirty="0" smtClean="0"/>
              <a:t>Expressive, framework-agnostic animations run independent of the UI thread</a:t>
            </a:r>
            <a:endParaRPr lang="en-US" dirty="0"/>
          </a:p>
        </p:txBody>
      </p:sp>
    </p:spTree>
    <p:extLst>
      <p:ext uri="{BB962C8B-B14F-4D97-AF65-F5344CB8AC3E}">
        <p14:creationId xmlns:p14="http://schemas.microsoft.com/office/powerpoint/2010/main" val="1447025663"/>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nSpc>
                <a:spcPct val="130000"/>
              </a:lnSpc>
            </a:pPr>
            <a:r>
              <a:rPr lang="en-US" dirty="0" err="1">
                <a:solidFill>
                  <a:srgbClr val="00BCF2"/>
                </a:solidFill>
              </a:rPr>
              <a:t>Keyframe</a:t>
            </a:r>
            <a:r>
              <a:rPr lang="en-US" dirty="0">
                <a:solidFill>
                  <a:srgbClr val="00BCF2"/>
                </a:solidFill>
              </a:rPr>
              <a:t> animations</a:t>
            </a:r>
            <a:endParaRPr lang="en-US" sz="4000" dirty="0">
              <a:solidFill>
                <a:srgbClr val="00BCF2"/>
              </a:solidFill>
            </a:endParaRPr>
          </a:p>
        </p:txBody>
      </p:sp>
      <p:sp>
        <p:nvSpPr>
          <p:cNvPr id="2" name="Text Placeholder 1"/>
          <p:cNvSpPr>
            <a:spLocks noGrp="1"/>
          </p:cNvSpPr>
          <p:nvPr>
            <p:ph idx="1"/>
          </p:nvPr>
        </p:nvSpPr>
        <p:spPr/>
        <p:txBody>
          <a:bodyPr>
            <a:noAutofit/>
          </a:bodyPr>
          <a:lstStyle/>
          <a:p>
            <a:pPr marL="800100" lvl="1" indent="-342900">
              <a:lnSpc>
                <a:spcPct val="130000"/>
              </a:lnSpc>
            </a:pPr>
            <a:endParaRPr lang="en-US" dirty="0" smtClean="0">
              <a:solidFill>
                <a:schemeClr val="tx1"/>
              </a:solidFill>
            </a:endParaRPr>
          </a:p>
          <a:p>
            <a:pPr marL="800100" lvl="1" indent="-342900">
              <a:lnSpc>
                <a:spcPct val="130000"/>
              </a:lnSpc>
            </a:pPr>
            <a:r>
              <a:rPr lang="en-US" dirty="0" smtClean="0">
                <a:solidFill>
                  <a:schemeClr val="tx1"/>
                </a:solidFill>
              </a:rPr>
              <a:t>Animations </a:t>
            </a:r>
            <a:r>
              <a:rPr lang="en-US" dirty="0">
                <a:solidFill>
                  <a:schemeClr val="tx1"/>
                </a:solidFill>
              </a:rPr>
              <a:t>as a function of time defined as a sequence of key </a:t>
            </a:r>
            <a:r>
              <a:rPr lang="en-US" dirty="0" smtClean="0">
                <a:solidFill>
                  <a:schemeClr val="tx1"/>
                </a:solidFill>
              </a:rPr>
              <a:t>frames</a:t>
            </a:r>
          </a:p>
          <a:p>
            <a:pPr marL="800100" lvl="1" indent="-342900">
              <a:lnSpc>
                <a:spcPct val="130000"/>
              </a:lnSpc>
            </a:pPr>
            <a:r>
              <a:rPr lang="en-US" dirty="0" smtClean="0">
                <a:solidFill>
                  <a:schemeClr val="tx1"/>
                </a:solidFill>
              </a:rPr>
              <a:t>Control </a:t>
            </a:r>
            <a:r>
              <a:rPr lang="en-US" dirty="0">
                <a:solidFill>
                  <a:schemeClr val="tx1"/>
                </a:solidFill>
              </a:rPr>
              <a:t>acceleration using easing functions: Linear, Cubic </a:t>
            </a:r>
            <a:r>
              <a:rPr lang="en-US" dirty="0" smtClean="0">
                <a:solidFill>
                  <a:schemeClr val="tx1"/>
                </a:solidFill>
              </a:rPr>
              <a:t>Bezier</a:t>
            </a:r>
          </a:p>
          <a:p>
            <a:pPr marL="800100" lvl="1" indent="-342900">
              <a:lnSpc>
                <a:spcPct val="130000"/>
              </a:lnSpc>
            </a:pPr>
            <a:r>
              <a:rPr lang="en-US" dirty="0" smtClean="0">
                <a:solidFill>
                  <a:schemeClr val="tx1"/>
                </a:solidFill>
              </a:rPr>
              <a:t>Support </a:t>
            </a:r>
            <a:r>
              <a:rPr lang="en-US" dirty="0">
                <a:solidFill>
                  <a:schemeClr val="tx1"/>
                </a:solidFill>
              </a:rPr>
              <a:t>for various property types: Scalar, Vector2/3/4, </a:t>
            </a:r>
            <a:r>
              <a:rPr lang="en-US" dirty="0" smtClean="0">
                <a:solidFill>
                  <a:schemeClr val="tx1"/>
                </a:solidFill>
              </a:rPr>
              <a:t>Quaternion</a:t>
            </a:r>
          </a:p>
          <a:p>
            <a:pPr marL="800100" lvl="1" indent="-342900">
              <a:lnSpc>
                <a:spcPct val="130000"/>
              </a:lnSpc>
            </a:pPr>
            <a:r>
              <a:rPr lang="en-US" dirty="0" smtClean="0">
                <a:solidFill>
                  <a:schemeClr val="tx1"/>
                </a:solidFill>
              </a:rPr>
              <a:t>Smooth at scale and optimized for performance at 100s of animations </a:t>
            </a:r>
            <a:endParaRPr lang="en-US" dirty="0">
              <a:solidFill>
                <a:schemeClr val="tx1"/>
              </a:solidFill>
            </a:endParaRPr>
          </a:p>
        </p:txBody>
      </p:sp>
    </p:spTree>
    <p:extLst>
      <p:ext uri="{BB962C8B-B14F-4D97-AF65-F5344CB8AC3E}">
        <p14:creationId xmlns:p14="http://schemas.microsoft.com/office/powerpoint/2010/main" val="712679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nSpc>
                <a:spcPct val="130000"/>
              </a:lnSpc>
            </a:pPr>
            <a:r>
              <a:rPr lang="en-US" dirty="0" smtClean="0">
                <a:solidFill>
                  <a:srgbClr val="00BCF2"/>
                </a:solidFill>
              </a:rPr>
              <a:t>Expression animations</a:t>
            </a:r>
            <a:endParaRPr lang="en-US" sz="4000" dirty="0">
              <a:solidFill>
                <a:srgbClr val="00BCF2"/>
              </a:solidFill>
            </a:endParaRPr>
          </a:p>
        </p:txBody>
      </p:sp>
      <p:sp>
        <p:nvSpPr>
          <p:cNvPr id="2" name="Text Placeholder 1"/>
          <p:cNvSpPr>
            <a:spLocks noGrp="1"/>
          </p:cNvSpPr>
          <p:nvPr>
            <p:ph idx="1"/>
          </p:nvPr>
        </p:nvSpPr>
        <p:spPr/>
        <p:txBody>
          <a:bodyPr>
            <a:noAutofit/>
          </a:bodyPr>
          <a:lstStyle/>
          <a:p>
            <a:pPr marL="457200" lvl="1" indent="0">
              <a:lnSpc>
                <a:spcPct val="130000"/>
              </a:lnSpc>
              <a:buNone/>
            </a:pPr>
            <a:endParaRPr lang="en-US" dirty="0" smtClean="0">
              <a:solidFill>
                <a:schemeClr val="tx1"/>
              </a:solidFill>
            </a:endParaRPr>
          </a:p>
          <a:p>
            <a:pPr marL="800100" lvl="1" indent="-342900">
              <a:lnSpc>
                <a:spcPct val="130000"/>
              </a:lnSpc>
            </a:pPr>
            <a:r>
              <a:rPr lang="en-US" dirty="0" smtClean="0">
                <a:solidFill>
                  <a:schemeClr val="tx1"/>
                </a:solidFill>
              </a:rPr>
              <a:t>Animations are a mathematical relationships that describe value of animation property at each frame.</a:t>
            </a:r>
          </a:p>
          <a:p>
            <a:pPr marL="800100" lvl="1" indent="-342900">
              <a:lnSpc>
                <a:spcPct val="130000"/>
              </a:lnSpc>
            </a:pPr>
            <a:r>
              <a:rPr lang="en-US" dirty="0" smtClean="0">
                <a:solidFill>
                  <a:schemeClr val="tx1"/>
                </a:solidFill>
              </a:rPr>
              <a:t>Easily </a:t>
            </a:r>
            <a:r>
              <a:rPr lang="en-US" dirty="0">
                <a:solidFill>
                  <a:schemeClr val="tx1"/>
                </a:solidFill>
              </a:rPr>
              <a:t>create complex user experiences: Sticky headers, Parallax, Scrolling </a:t>
            </a:r>
            <a:r>
              <a:rPr lang="en-US" dirty="0" smtClean="0">
                <a:solidFill>
                  <a:schemeClr val="tx1"/>
                </a:solidFill>
              </a:rPr>
              <a:t>indicators…</a:t>
            </a:r>
          </a:p>
          <a:p>
            <a:pPr marL="800100" lvl="1" indent="-342900">
              <a:lnSpc>
                <a:spcPct val="130000"/>
              </a:lnSpc>
            </a:pPr>
            <a:r>
              <a:rPr lang="en-US" dirty="0" smtClean="0">
                <a:solidFill>
                  <a:schemeClr val="tx1"/>
                </a:solidFill>
              </a:rPr>
              <a:t>Easily re-use defined animations</a:t>
            </a:r>
          </a:p>
          <a:p>
            <a:pPr marL="800100" lvl="1" indent="-342900">
              <a:lnSpc>
                <a:spcPct val="130000"/>
              </a:lnSpc>
            </a:pPr>
            <a:r>
              <a:rPr lang="en-US" dirty="0" smtClean="0">
                <a:solidFill>
                  <a:schemeClr val="tx1"/>
                </a:solidFill>
              </a:rPr>
              <a:t>Built-in </a:t>
            </a:r>
            <a:r>
              <a:rPr lang="en-US" dirty="0">
                <a:solidFill>
                  <a:schemeClr val="tx1"/>
                </a:solidFill>
              </a:rPr>
              <a:t>functions: Abs, Clamp, Max, Min, Mod, Scale, Transform, Vector*, Matrix*  </a:t>
            </a:r>
            <a:endParaRPr lang="en-US" dirty="0"/>
          </a:p>
          <a:p>
            <a:pPr marL="800100" lvl="1" indent="-342900">
              <a:lnSpc>
                <a:spcPct val="130000"/>
              </a:lnSpc>
            </a:pPr>
            <a:r>
              <a:rPr lang="en-US" dirty="0" err="1" smtClean="0">
                <a:solidFill>
                  <a:schemeClr val="tx1"/>
                </a:solidFill>
              </a:rPr>
              <a:t>Swizzling</a:t>
            </a:r>
            <a:r>
              <a:rPr lang="en-US" dirty="0" smtClean="0">
                <a:solidFill>
                  <a:schemeClr val="tx1"/>
                </a:solidFill>
              </a:rPr>
              <a:t>/Masking support</a:t>
            </a:r>
          </a:p>
          <a:p>
            <a:pPr marL="800100" lvl="1" indent="-342900">
              <a:lnSpc>
                <a:spcPct val="130000"/>
              </a:lnSpc>
            </a:pPr>
            <a:r>
              <a:rPr lang="en-US" dirty="0">
                <a:solidFill>
                  <a:schemeClr val="tx1"/>
                </a:solidFill>
              </a:rPr>
              <a:t>Smooth at scale and optimized for performance at 100s of animations. </a:t>
            </a:r>
            <a:endParaRPr lang="en-US" dirty="0" smtClean="0">
              <a:solidFill>
                <a:schemeClr val="tx1"/>
              </a:solidFill>
            </a:endParaRPr>
          </a:p>
          <a:p>
            <a:pPr marL="457200" lvl="1" indent="0">
              <a:lnSpc>
                <a:spcPct val="130000"/>
              </a:lnSpc>
              <a:buNone/>
            </a:pPr>
            <a:endParaRPr lang="en-US" dirty="0"/>
          </a:p>
        </p:txBody>
      </p:sp>
    </p:spTree>
    <p:extLst>
      <p:ext uri="{BB962C8B-B14F-4D97-AF65-F5344CB8AC3E}">
        <p14:creationId xmlns:p14="http://schemas.microsoft.com/office/powerpoint/2010/main" val="86104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smtClean="0"/>
              <a:t>A Brief History of the API</a:t>
            </a:r>
            <a:endParaRPr lang="en-GB" dirty="0"/>
          </a:p>
        </p:txBody>
      </p:sp>
    </p:spTree>
    <p:extLst>
      <p:ext uri="{BB962C8B-B14F-4D97-AF65-F5344CB8AC3E}">
        <p14:creationId xmlns:p14="http://schemas.microsoft.com/office/powerpoint/2010/main" val="685827361"/>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Demo: Parallax</a:t>
            </a:r>
            <a:endParaRPr lang="en-GB" dirty="0"/>
          </a:p>
        </p:txBody>
      </p:sp>
    </p:spTree>
    <p:extLst>
      <p:ext uri="{BB962C8B-B14F-4D97-AF65-F5344CB8AC3E}">
        <p14:creationId xmlns:p14="http://schemas.microsoft.com/office/powerpoint/2010/main" val="3419802147"/>
      </p:ext>
    </p:extLst>
  </p:cSld>
  <p:clrMapOvr>
    <a:masterClrMapping/>
  </p:clrMapOvr>
  <mc:AlternateContent xmlns:mc="http://schemas.openxmlformats.org/markup-compatibility/2006" xmlns:p14="http://schemas.microsoft.com/office/powerpoint/2010/main">
    <mc:Choice Requires="p14">
      <p:transition spd="slow" p14:dur="1400">
        <p14:reveal/>
      </p:transition>
    </mc:Choice>
    <mc:Fallback xmlns="">
      <p:transition spd="slow">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XAML + </a:t>
            </a:r>
            <a:r>
              <a:rPr lang="en-US" dirty="0" err="1" smtClean="0"/>
              <a:t>Windows.UI.Composition</a:t>
            </a:r>
            <a:endParaRPr lang="en-US" dirty="0"/>
          </a:p>
        </p:txBody>
      </p:sp>
      <p:sp>
        <p:nvSpPr>
          <p:cNvPr id="5" name="Subtitle 4"/>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2848655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p:cNvSpPr/>
          <p:nvPr/>
        </p:nvSpPr>
        <p:spPr bwMode="auto">
          <a:xfrm>
            <a:off x="6681515" y="420757"/>
            <a:ext cx="6262408" cy="4555771"/>
          </a:xfrm>
          <a:prstGeom prst="rect">
            <a:avLst/>
          </a:prstGeom>
          <a:solidFill>
            <a:srgbClr val="ECE7FF">
              <a:alpha val="89804"/>
            </a:srgbClr>
          </a:solidFill>
          <a:ln>
            <a:solidFill>
              <a:schemeClr val="tx1">
                <a:lumMod val="40000"/>
                <a:lumOff val="60000"/>
              </a:schemeClr>
            </a:solidFill>
            <a:headEnd type="none" w="med" len="med"/>
            <a:tailEnd type="none" w="med" len="med"/>
          </a:ln>
          <a:effectLst/>
          <a:scene3d>
            <a:camera prst="orthographicFront">
              <a:rot lat="2100000" lon="270000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91427" rIns="34289" bIns="34289" numCol="1" spcCol="0" rtlCol="0" fromWordArt="0" anchor="b" anchorCtr="0" forceAA="0" compatLnSpc="1">
            <a:prstTxWarp prst="textNoShape">
              <a:avLst/>
            </a:prstTxWarp>
            <a:noAutofit/>
          </a:bodyPr>
          <a:lstStyle/>
          <a:p>
            <a:pPr algn="ctr" defTabSz="93222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23" name="Rounded Rectangle 22"/>
          <p:cNvSpPr/>
          <p:nvPr/>
        </p:nvSpPr>
        <p:spPr>
          <a:xfrm>
            <a:off x="6308095" y="3990690"/>
            <a:ext cx="1570206" cy="1130695"/>
          </a:xfrm>
          <a:prstGeom prst="roundRect">
            <a:avLst/>
          </a:prstGeom>
          <a:solidFill>
            <a:srgbClr val="E83CD8"/>
          </a:solidFill>
          <a:ln>
            <a:noFill/>
          </a:ln>
          <a:scene3d>
            <a:camera prst="isometricLeftDown">
              <a:rot lat="2100000" lon="27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4445" tIns="107555" rIns="134445" bIns="107555" numCol="1" spcCol="0" rtlCol="0" fromWordArt="0" anchor="ctr" anchorCtr="0" forceAA="0" compatLnSpc="1">
            <a:prstTxWarp prst="textNoShape">
              <a:avLst/>
            </a:prstTxWarp>
            <a:noAutofit/>
          </a:bodyPr>
          <a:lstStyle/>
          <a:p>
            <a:pPr algn="ctr" defTabSz="914192">
              <a:lnSpc>
                <a:spcPct val="90000"/>
              </a:lnSpc>
              <a:spcBef>
                <a:spcPts val="588"/>
              </a:spcBef>
            </a:pPr>
            <a:r>
              <a:rPr lang="en-US" sz="1961" dirty="0">
                <a:solidFill>
                  <a:srgbClr val="FFFFFF"/>
                </a:solidFill>
              </a:rPr>
              <a:t>Visual</a:t>
            </a:r>
          </a:p>
        </p:txBody>
      </p:sp>
      <p:sp>
        <p:nvSpPr>
          <p:cNvPr id="5" name="Rectangle 4"/>
          <p:cNvSpPr/>
          <p:nvPr/>
        </p:nvSpPr>
        <p:spPr bwMode="auto">
          <a:xfrm>
            <a:off x="3608792" y="2194735"/>
            <a:ext cx="6331076" cy="4539893"/>
          </a:xfrm>
          <a:prstGeom prst="rect">
            <a:avLst/>
          </a:prstGeom>
          <a:solidFill>
            <a:srgbClr val="EAEAEA"/>
          </a:solidFill>
          <a:ln>
            <a:solidFill>
              <a:schemeClr val="tx1">
                <a:lumMod val="40000"/>
                <a:lumOff val="60000"/>
              </a:schemeClr>
            </a:solidFill>
            <a:headEnd type="none" w="med" len="med"/>
            <a:tailEnd type="none" w="med" len="med"/>
          </a:ln>
          <a:effectLst/>
          <a:scene3d>
            <a:camera prst="orthographicFront">
              <a:rot lat="2100000" lon="270000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91427" rIns="34289" bIns="34289" numCol="1" spcCol="0" rtlCol="0" fromWordArt="0" anchor="b" anchorCtr="0" forceAA="0" compatLnSpc="1">
            <a:prstTxWarp prst="textNoShape">
              <a:avLst/>
            </a:prstTxWarp>
            <a:noAutofit/>
          </a:bodyPr>
          <a:lstStyle/>
          <a:p>
            <a:pPr algn="ctr" defTabSz="93222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24" name="Rounded Rectangle 23"/>
          <p:cNvSpPr/>
          <p:nvPr/>
        </p:nvSpPr>
        <p:spPr>
          <a:xfrm>
            <a:off x="5128137" y="3304537"/>
            <a:ext cx="1570206" cy="1130695"/>
          </a:xfrm>
          <a:prstGeom prst="roundRect">
            <a:avLst/>
          </a:prstGeom>
          <a:solidFill>
            <a:srgbClr val="E83CD8"/>
          </a:solidFill>
          <a:ln>
            <a:noFill/>
          </a:ln>
          <a:scene3d>
            <a:camera prst="isometricLeftDown">
              <a:rot lat="2100000" lon="27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4445" tIns="107555" rIns="134445" bIns="107555" numCol="1" spcCol="0" rtlCol="0" fromWordArt="0" anchor="ctr" anchorCtr="0" forceAA="0" compatLnSpc="1">
            <a:prstTxWarp prst="textNoShape">
              <a:avLst/>
            </a:prstTxWarp>
            <a:noAutofit/>
          </a:bodyPr>
          <a:lstStyle/>
          <a:p>
            <a:pPr algn="ctr" defTabSz="914192">
              <a:lnSpc>
                <a:spcPct val="90000"/>
              </a:lnSpc>
              <a:spcBef>
                <a:spcPts val="588"/>
              </a:spcBef>
            </a:pPr>
            <a:r>
              <a:rPr lang="en-US" sz="1961" dirty="0">
                <a:solidFill>
                  <a:srgbClr val="FFFFFF"/>
                </a:solidFill>
              </a:rPr>
              <a:t>Visual</a:t>
            </a:r>
          </a:p>
        </p:txBody>
      </p:sp>
      <p:sp>
        <p:nvSpPr>
          <p:cNvPr id="25" name="Rounded Rectangle 24"/>
          <p:cNvSpPr/>
          <p:nvPr/>
        </p:nvSpPr>
        <p:spPr>
          <a:xfrm>
            <a:off x="6300794" y="2848133"/>
            <a:ext cx="1570206" cy="1130695"/>
          </a:xfrm>
          <a:prstGeom prst="roundRect">
            <a:avLst/>
          </a:prstGeom>
          <a:solidFill>
            <a:srgbClr val="E83CD8"/>
          </a:solidFill>
          <a:ln>
            <a:noFill/>
          </a:ln>
          <a:scene3d>
            <a:camera prst="isometricLeftDown">
              <a:rot lat="2100000" lon="27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4445" tIns="107555" rIns="134445" bIns="107555" numCol="1" spcCol="0" rtlCol="0" fromWordArt="0" anchor="ctr" anchorCtr="0" forceAA="0" compatLnSpc="1">
            <a:prstTxWarp prst="textNoShape">
              <a:avLst/>
            </a:prstTxWarp>
            <a:noAutofit/>
          </a:bodyPr>
          <a:lstStyle/>
          <a:p>
            <a:pPr algn="ctr" defTabSz="914192">
              <a:lnSpc>
                <a:spcPct val="90000"/>
              </a:lnSpc>
              <a:spcBef>
                <a:spcPts val="588"/>
              </a:spcBef>
            </a:pPr>
            <a:r>
              <a:rPr lang="en-US" sz="1961" dirty="0">
                <a:solidFill>
                  <a:srgbClr val="FFFFFF"/>
                </a:solidFill>
              </a:rPr>
              <a:t>Visual</a:t>
            </a:r>
          </a:p>
        </p:txBody>
      </p:sp>
      <p:sp>
        <p:nvSpPr>
          <p:cNvPr id="40" name="Rounded Rectangle 39"/>
          <p:cNvSpPr/>
          <p:nvPr/>
        </p:nvSpPr>
        <p:spPr>
          <a:xfrm>
            <a:off x="4496098" y="4108838"/>
            <a:ext cx="1570206" cy="1130695"/>
          </a:xfrm>
          <a:prstGeom prst="roundRect">
            <a:avLst/>
          </a:prstGeom>
          <a:solidFill>
            <a:srgbClr val="E83CD8"/>
          </a:solidFill>
          <a:ln>
            <a:noFill/>
          </a:ln>
          <a:scene3d>
            <a:camera prst="isometricLeftDown">
              <a:rot lat="2100000" lon="27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4445" tIns="107555" rIns="134445" bIns="107555" numCol="1" spcCol="0" rtlCol="0" fromWordArt="0" anchor="ctr" anchorCtr="0" forceAA="0" compatLnSpc="1">
            <a:prstTxWarp prst="textNoShape">
              <a:avLst/>
            </a:prstTxWarp>
            <a:noAutofit/>
          </a:bodyPr>
          <a:lstStyle/>
          <a:p>
            <a:pPr algn="ctr" defTabSz="914192">
              <a:lnSpc>
                <a:spcPct val="90000"/>
              </a:lnSpc>
              <a:spcBef>
                <a:spcPts val="588"/>
              </a:spcBef>
            </a:pPr>
            <a:r>
              <a:rPr lang="en-US" sz="1961" dirty="0">
                <a:solidFill>
                  <a:srgbClr val="FFFFFF"/>
                </a:solidFill>
              </a:rPr>
              <a:t>Visual</a:t>
            </a:r>
          </a:p>
        </p:txBody>
      </p:sp>
      <p:sp>
        <p:nvSpPr>
          <p:cNvPr id="42" name="Rounded Rectangle 41"/>
          <p:cNvSpPr/>
          <p:nvPr/>
        </p:nvSpPr>
        <p:spPr>
          <a:xfrm>
            <a:off x="5712343" y="4798302"/>
            <a:ext cx="1570206" cy="1130695"/>
          </a:xfrm>
          <a:prstGeom prst="roundRect">
            <a:avLst/>
          </a:prstGeom>
          <a:solidFill>
            <a:srgbClr val="E83CD8"/>
          </a:solidFill>
          <a:ln>
            <a:noFill/>
          </a:ln>
          <a:scene3d>
            <a:camera prst="isometricLeftDown">
              <a:rot lat="2100000" lon="27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4445" tIns="107555" rIns="134445" bIns="107555" numCol="1" spcCol="0" rtlCol="0" fromWordArt="0" anchor="ctr" anchorCtr="0" forceAA="0" compatLnSpc="1">
            <a:prstTxWarp prst="textNoShape">
              <a:avLst/>
            </a:prstTxWarp>
            <a:noAutofit/>
          </a:bodyPr>
          <a:lstStyle/>
          <a:p>
            <a:pPr algn="ctr" defTabSz="914192">
              <a:lnSpc>
                <a:spcPct val="90000"/>
              </a:lnSpc>
              <a:spcBef>
                <a:spcPts val="588"/>
              </a:spcBef>
            </a:pPr>
            <a:r>
              <a:rPr lang="en-US" sz="1961" dirty="0">
                <a:solidFill>
                  <a:srgbClr val="FFFFFF"/>
                </a:solidFill>
              </a:rPr>
              <a:t>Visual</a:t>
            </a:r>
          </a:p>
        </p:txBody>
      </p:sp>
      <p:sp>
        <p:nvSpPr>
          <p:cNvPr id="22" name="Rounded Rectangle 21"/>
          <p:cNvSpPr/>
          <p:nvPr/>
        </p:nvSpPr>
        <p:spPr>
          <a:xfrm>
            <a:off x="7501536" y="4661435"/>
            <a:ext cx="1570206" cy="1130695"/>
          </a:xfrm>
          <a:prstGeom prst="roundRect">
            <a:avLst/>
          </a:prstGeom>
          <a:solidFill>
            <a:srgbClr val="E83CD8"/>
          </a:solidFill>
          <a:ln>
            <a:noFill/>
          </a:ln>
          <a:scene3d>
            <a:camera prst="isometricLeftDown">
              <a:rot lat="2100000" lon="27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4445" tIns="107555" rIns="134445" bIns="107555" numCol="1" spcCol="0" rtlCol="0" fromWordArt="0" anchor="ctr" anchorCtr="0" forceAA="0" compatLnSpc="1">
            <a:prstTxWarp prst="textNoShape">
              <a:avLst/>
            </a:prstTxWarp>
            <a:noAutofit/>
          </a:bodyPr>
          <a:lstStyle/>
          <a:p>
            <a:pPr algn="ctr" defTabSz="914192">
              <a:lnSpc>
                <a:spcPct val="90000"/>
              </a:lnSpc>
              <a:spcBef>
                <a:spcPts val="588"/>
              </a:spcBef>
            </a:pPr>
            <a:r>
              <a:rPr lang="en-US" sz="1961" dirty="0">
                <a:solidFill>
                  <a:srgbClr val="FFFFFF"/>
                </a:solidFill>
              </a:rPr>
              <a:t>Visual</a:t>
            </a:r>
          </a:p>
        </p:txBody>
      </p:sp>
      <p:sp>
        <p:nvSpPr>
          <p:cNvPr id="2" name="Text Placeholder 1"/>
          <p:cNvSpPr>
            <a:spLocks noGrp="1"/>
          </p:cNvSpPr>
          <p:nvPr>
            <p:ph type="body" sz="quarter" idx="10"/>
          </p:nvPr>
        </p:nvSpPr>
        <p:spPr>
          <a:xfrm>
            <a:off x="219275" y="1412330"/>
            <a:ext cx="5392694" cy="4929637"/>
          </a:xfrm>
        </p:spPr>
        <p:txBody>
          <a:bodyPr/>
          <a:lstStyle/>
          <a:p>
            <a:r>
              <a:rPr lang="en-US" sz="3136" dirty="0"/>
              <a:t>Visual: how do composition and XAML content compose together seamlessly</a:t>
            </a:r>
          </a:p>
        </p:txBody>
      </p:sp>
      <p:sp>
        <p:nvSpPr>
          <p:cNvPr id="3" name="Title 2"/>
          <p:cNvSpPr>
            <a:spLocks noGrp="1"/>
          </p:cNvSpPr>
          <p:nvPr>
            <p:ph type="title"/>
          </p:nvPr>
        </p:nvSpPr>
        <p:spPr/>
        <p:txBody>
          <a:bodyPr/>
          <a:lstStyle/>
          <a:p>
            <a:r>
              <a:rPr lang="en-US" dirty="0" smtClean="0"/>
              <a:t>XAML and Composition</a:t>
            </a:r>
            <a:endParaRPr lang="en-US" dirty="0"/>
          </a:p>
        </p:txBody>
      </p:sp>
      <p:grpSp>
        <p:nvGrpSpPr>
          <p:cNvPr id="28" name="Group 27"/>
          <p:cNvGrpSpPr/>
          <p:nvPr/>
        </p:nvGrpSpPr>
        <p:grpSpPr>
          <a:xfrm>
            <a:off x="3895552" y="2412743"/>
            <a:ext cx="5789993" cy="3941923"/>
            <a:chOff x="611891" y="1515656"/>
            <a:chExt cx="5906932" cy="3571356"/>
          </a:xfrm>
          <a:scene3d>
            <a:camera prst="isometricLeftDown">
              <a:rot lat="2100000" lon="2700000" rev="0"/>
            </a:camera>
            <a:lightRig rig="threePt" dir="t"/>
          </a:scene3d>
        </p:grpSpPr>
        <p:sp>
          <p:nvSpPr>
            <p:cNvPr id="29" name="Rounded Rectangle 28"/>
            <p:cNvSpPr/>
            <p:nvPr/>
          </p:nvSpPr>
          <p:spPr>
            <a:xfrm>
              <a:off x="3211857" y="1515656"/>
              <a:ext cx="1601919" cy="1024403"/>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4445" tIns="107555" rIns="134445" bIns="107555" numCol="1" spcCol="0" rtlCol="0" fromWordArt="0" anchor="ctr" anchorCtr="0" forceAA="0" compatLnSpc="1">
              <a:prstTxWarp prst="textNoShape">
                <a:avLst/>
              </a:prstTxWarp>
              <a:noAutofit/>
            </a:bodyPr>
            <a:lstStyle/>
            <a:p>
              <a:pPr algn="ctr" defTabSz="914192">
                <a:lnSpc>
                  <a:spcPct val="90000"/>
                </a:lnSpc>
                <a:spcBef>
                  <a:spcPts val="588"/>
                </a:spcBef>
              </a:pPr>
              <a:r>
                <a:rPr lang="en-US" sz="1961" dirty="0">
                  <a:solidFill>
                    <a:srgbClr val="FFFFFF"/>
                  </a:solidFill>
                </a:rPr>
                <a:t>&lt; /&gt;</a:t>
              </a:r>
            </a:p>
          </p:txBody>
        </p:sp>
        <p:sp>
          <p:nvSpPr>
            <p:cNvPr id="30" name="Rounded Rectangle 29"/>
            <p:cNvSpPr/>
            <p:nvPr/>
          </p:nvSpPr>
          <p:spPr>
            <a:xfrm>
              <a:off x="1506812" y="2773508"/>
              <a:ext cx="1601919" cy="1024403"/>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4445" tIns="107555" rIns="134445" bIns="107555" numCol="1" spcCol="0" rtlCol="0" fromWordArt="0" anchor="ctr" anchorCtr="0" forceAA="0" compatLnSpc="1">
              <a:prstTxWarp prst="textNoShape">
                <a:avLst/>
              </a:prstTxWarp>
              <a:noAutofit/>
            </a:bodyPr>
            <a:lstStyle/>
            <a:p>
              <a:pPr algn="ctr" defTabSz="914192">
                <a:lnSpc>
                  <a:spcPct val="90000"/>
                </a:lnSpc>
                <a:spcBef>
                  <a:spcPts val="588"/>
                </a:spcBef>
              </a:pPr>
              <a:r>
                <a:rPr lang="en-US" sz="1961" dirty="0">
                  <a:solidFill>
                    <a:srgbClr val="FFFFFF"/>
                  </a:solidFill>
                </a:rPr>
                <a:t>&lt; /&gt;</a:t>
              </a:r>
            </a:p>
          </p:txBody>
        </p:sp>
        <p:sp>
          <p:nvSpPr>
            <p:cNvPr id="31" name="Rounded Rectangle 30"/>
            <p:cNvSpPr/>
            <p:nvPr/>
          </p:nvSpPr>
          <p:spPr>
            <a:xfrm>
              <a:off x="3211858" y="2773508"/>
              <a:ext cx="1601919" cy="1024403"/>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4445" tIns="107555" rIns="134445" bIns="107555" numCol="1" spcCol="0" rtlCol="0" fromWordArt="0" anchor="ctr" anchorCtr="0" forceAA="0" compatLnSpc="1">
              <a:prstTxWarp prst="textNoShape">
                <a:avLst/>
              </a:prstTxWarp>
              <a:noAutofit/>
            </a:bodyPr>
            <a:lstStyle/>
            <a:p>
              <a:pPr algn="ctr" defTabSz="914192">
                <a:lnSpc>
                  <a:spcPct val="90000"/>
                </a:lnSpc>
                <a:spcBef>
                  <a:spcPts val="588"/>
                </a:spcBef>
              </a:pPr>
              <a:r>
                <a:rPr lang="en-US" sz="1961" dirty="0">
                  <a:solidFill>
                    <a:srgbClr val="FFFFFF"/>
                  </a:solidFill>
                </a:rPr>
                <a:t>&lt; /&gt;</a:t>
              </a:r>
            </a:p>
          </p:txBody>
        </p:sp>
        <p:sp>
          <p:nvSpPr>
            <p:cNvPr id="32" name="Rounded Rectangle 31"/>
            <p:cNvSpPr/>
            <p:nvPr/>
          </p:nvSpPr>
          <p:spPr>
            <a:xfrm>
              <a:off x="4916904" y="2773508"/>
              <a:ext cx="1601919" cy="1024403"/>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4445" tIns="107555" rIns="134445" bIns="107555" numCol="1" spcCol="0" rtlCol="0" fromWordArt="0" anchor="ctr" anchorCtr="0" forceAA="0" compatLnSpc="1">
              <a:prstTxWarp prst="textNoShape">
                <a:avLst/>
              </a:prstTxWarp>
              <a:noAutofit/>
            </a:bodyPr>
            <a:lstStyle/>
            <a:p>
              <a:pPr algn="ctr" defTabSz="914192">
                <a:lnSpc>
                  <a:spcPct val="90000"/>
                </a:lnSpc>
                <a:spcBef>
                  <a:spcPts val="588"/>
                </a:spcBef>
              </a:pPr>
              <a:r>
                <a:rPr lang="en-US" sz="1961" dirty="0">
                  <a:solidFill>
                    <a:srgbClr val="FFFFFF"/>
                  </a:solidFill>
                </a:rPr>
                <a:t>&lt; /&gt;</a:t>
              </a:r>
            </a:p>
          </p:txBody>
        </p:sp>
        <p:sp>
          <p:nvSpPr>
            <p:cNvPr id="33" name="Rounded Rectangle 32"/>
            <p:cNvSpPr/>
            <p:nvPr/>
          </p:nvSpPr>
          <p:spPr>
            <a:xfrm>
              <a:off x="611891" y="4062609"/>
              <a:ext cx="1601919" cy="1024403"/>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4445" tIns="107555" rIns="134445" bIns="107555" numCol="1" spcCol="0" rtlCol="0" fromWordArt="0" anchor="ctr" anchorCtr="0" forceAA="0" compatLnSpc="1">
              <a:prstTxWarp prst="textNoShape">
                <a:avLst/>
              </a:prstTxWarp>
              <a:noAutofit/>
            </a:bodyPr>
            <a:lstStyle/>
            <a:p>
              <a:pPr algn="ctr" defTabSz="914192">
                <a:lnSpc>
                  <a:spcPct val="90000"/>
                </a:lnSpc>
                <a:spcBef>
                  <a:spcPts val="588"/>
                </a:spcBef>
              </a:pPr>
              <a:r>
                <a:rPr lang="en-US" sz="1961" dirty="0">
                  <a:solidFill>
                    <a:srgbClr val="FFFFFF"/>
                  </a:solidFill>
                </a:rPr>
                <a:t>&lt; /&gt;</a:t>
              </a:r>
            </a:p>
          </p:txBody>
        </p:sp>
        <p:sp>
          <p:nvSpPr>
            <p:cNvPr id="34" name="Rounded Rectangle 33"/>
            <p:cNvSpPr/>
            <p:nvPr/>
          </p:nvSpPr>
          <p:spPr>
            <a:xfrm>
              <a:off x="2359335" y="4049485"/>
              <a:ext cx="1601919" cy="1024403"/>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4445" tIns="107555" rIns="134445" bIns="107555" numCol="1" spcCol="0" rtlCol="0" fromWordArt="0" anchor="ctr" anchorCtr="0" forceAA="0" compatLnSpc="1">
              <a:prstTxWarp prst="textNoShape">
                <a:avLst/>
              </a:prstTxWarp>
              <a:noAutofit/>
            </a:bodyPr>
            <a:lstStyle/>
            <a:p>
              <a:pPr algn="ctr" defTabSz="914192">
                <a:lnSpc>
                  <a:spcPct val="90000"/>
                </a:lnSpc>
                <a:spcBef>
                  <a:spcPts val="588"/>
                </a:spcBef>
              </a:pPr>
              <a:r>
                <a:rPr lang="en-US" sz="1961" dirty="0">
                  <a:solidFill>
                    <a:srgbClr val="FFFFFF"/>
                  </a:solidFill>
                </a:rPr>
                <a:t>&lt; /&gt;</a:t>
              </a:r>
            </a:p>
          </p:txBody>
        </p:sp>
        <p:cxnSp>
          <p:nvCxnSpPr>
            <p:cNvPr id="35" name="Straight Connector 34"/>
            <p:cNvCxnSpPr>
              <a:stCxn id="29" idx="2"/>
              <a:endCxn id="31" idx="0"/>
            </p:cNvCxnSpPr>
            <p:nvPr/>
          </p:nvCxnSpPr>
          <p:spPr>
            <a:xfrm>
              <a:off x="4012817" y="2540059"/>
              <a:ext cx="1" cy="233449"/>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a:stCxn id="29" idx="2"/>
              <a:endCxn id="30" idx="0"/>
            </p:cNvCxnSpPr>
            <p:nvPr/>
          </p:nvCxnSpPr>
          <p:spPr>
            <a:xfrm flipH="1">
              <a:off x="2307772" y="2540059"/>
              <a:ext cx="1705045" cy="233449"/>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Connector 36"/>
            <p:cNvCxnSpPr>
              <a:stCxn id="29" idx="2"/>
            </p:cNvCxnSpPr>
            <p:nvPr/>
          </p:nvCxnSpPr>
          <p:spPr>
            <a:xfrm>
              <a:off x="4012817" y="2540059"/>
              <a:ext cx="1705047" cy="220326"/>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Straight Connector 37"/>
            <p:cNvCxnSpPr>
              <a:stCxn id="30" idx="2"/>
              <a:endCxn id="33" idx="0"/>
            </p:cNvCxnSpPr>
            <p:nvPr/>
          </p:nvCxnSpPr>
          <p:spPr>
            <a:xfrm flipH="1">
              <a:off x="1412851" y="3797911"/>
              <a:ext cx="894921" cy="264698"/>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p:cNvCxnSpPr>
              <a:stCxn id="30" idx="2"/>
              <a:endCxn id="34" idx="0"/>
            </p:cNvCxnSpPr>
            <p:nvPr/>
          </p:nvCxnSpPr>
          <p:spPr>
            <a:xfrm>
              <a:off x="2307772" y="3797911"/>
              <a:ext cx="852523" cy="251574"/>
            </a:xfrm>
            <a:prstGeom prst="line">
              <a:avLst/>
            </a:prstGeom>
          </p:spPr>
          <p:style>
            <a:lnRef idx="1">
              <a:schemeClr val="accent1"/>
            </a:lnRef>
            <a:fillRef idx="0">
              <a:schemeClr val="accent1"/>
            </a:fillRef>
            <a:effectRef idx="0">
              <a:schemeClr val="accent1"/>
            </a:effectRef>
            <a:fontRef idx="minor">
              <a:schemeClr val="tx1"/>
            </a:fontRef>
          </p:style>
        </p:cxnSp>
      </p:grpSp>
      <p:sp>
        <p:nvSpPr>
          <p:cNvPr id="4" name="TextBox 3"/>
          <p:cNvSpPr txBox="1"/>
          <p:nvPr/>
        </p:nvSpPr>
        <p:spPr>
          <a:xfrm>
            <a:off x="5842743" y="5695478"/>
            <a:ext cx="1066231" cy="549624"/>
          </a:xfrm>
          <a:prstGeom prst="rect">
            <a:avLst/>
          </a:prstGeom>
          <a:noFill/>
          <a:scene3d>
            <a:camera prst="orthographicFront">
              <a:rot lat="2100000" lon="2700000" rev="0"/>
            </a:camera>
            <a:lightRig rig="threePt" dir="t"/>
          </a:scene3d>
        </p:spPr>
        <p:txBody>
          <a:bodyPr wrap="none" lIns="182854" tIns="146284" rIns="182854" bIns="146284" rtlCol="0">
            <a:spAutoFit/>
          </a:bodyPr>
          <a:lstStyle/>
          <a:p>
            <a:pPr>
              <a:lnSpc>
                <a:spcPct val="90000"/>
              </a:lnSpc>
              <a:spcAft>
                <a:spcPts val="600"/>
              </a:spcAft>
            </a:pPr>
            <a:r>
              <a:rPr lang="en-US" dirty="0">
                <a:gradFill>
                  <a:gsLst>
                    <a:gs pos="2917">
                      <a:srgbClr val="404040"/>
                    </a:gs>
                    <a:gs pos="30000">
                      <a:srgbClr val="404040"/>
                    </a:gs>
                  </a:gsLst>
                  <a:lin ang="5400000" scaled="0"/>
                </a:gradFill>
              </a:rPr>
              <a:t>Button</a:t>
            </a:r>
          </a:p>
        </p:txBody>
      </p:sp>
      <p:sp>
        <p:nvSpPr>
          <p:cNvPr id="45" name="TextBox 44"/>
          <p:cNvSpPr txBox="1"/>
          <p:nvPr/>
        </p:nvSpPr>
        <p:spPr>
          <a:xfrm>
            <a:off x="4508731" y="4982215"/>
            <a:ext cx="1341331" cy="549624"/>
          </a:xfrm>
          <a:prstGeom prst="rect">
            <a:avLst/>
          </a:prstGeom>
          <a:noFill/>
          <a:scene3d>
            <a:camera prst="orthographicFront">
              <a:rot lat="2100000" lon="2700000" rev="0"/>
            </a:camera>
            <a:lightRig rig="threePt" dir="t"/>
          </a:scene3d>
        </p:spPr>
        <p:txBody>
          <a:bodyPr wrap="none" lIns="182854" tIns="146284" rIns="182854" bIns="146284" rtlCol="0">
            <a:spAutoFit/>
          </a:bodyPr>
          <a:lstStyle/>
          <a:p>
            <a:pPr>
              <a:lnSpc>
                <a:spcPct val="90000"/>
              </a:lnSpc>
              <a:spcAft>
                <a:spcPts val="600"/>
              </a:spcAft>
            </a:pPr>
            <a:r>
              <a:rPr lang="en-US" dirty="0" err="1">
                <a:gradFill>
                  <a:gsLst>
                    <a:gs pos="2917">
                      <a:srgbClr val="404040"/>
                    </a:gs>
                    <a:gs pos="30000">
                      <a:srgbClr val="404040"/>
                    </a:gs>
                  </a:gsLst>
                  <a:lin ang="5400000" scaled="0"/>
                </a:gradFill>
              </a:rPr>
              <a:t>WebView</a:t>
            </a:r>
            <a:endParaRPr lang="en-US" dirty="0">
              <a:gradFill>
                <a:gsLst>
                  <a:gs pos="2917">
                    <a:srgbClr val="404040"/>
                  </a:gs>
                  <a:gs pos="30000">
                    <a:srgbClr val="404040"/>
                  </a:gs>
                </a:gsLst>
                <a:lin ang="5400000" scaled="0"/>
              </a:gradFill>
            </a:endParaRPr>
          </a:p>
        </p:txBody>
      </p:sp>
      <p:sp>
        <p:nvSpPr>
          <p:cNvPr id="46" name="TextBox 45"/>
          <p:cNvSpPr txBox="1"/>
          <p:nvPr/>
        </p:nvSpPr>
        <p:spPr>
          <a:xfrm>
            <a:off x="7271378" y="5589901"/>
            <a:ext cx="2067195" cy="549624"/>
          </a:xfrm>
          <a:prstGeom prst="rect">
            <a:avLst/>
          </a:prstGeom>
          <a:noFill/>
          <a:scene3d>
            <a:camera prst="orthographicFront">
              <a:rot lat="2100000" lon="2700000" rev="0"/>
            </a:camera>
            <a:lightRig rig="threePt" dir="t"/>
          </a:scene3d>
        </p:spPr>
        <p:txBody>
          <a:bodyPr wrap="none" lIns="182854" tIns="146284" rIns="182854" bIns="146284" rtlCol="0">
            <a:spAutoFit/>
          </a:bodyPr>
          <a:lstStyle/>
          <a:p>
            <a:pPr>
              <a:lnSpc>
                <a:spcPct val="90000"/>
              </a:lnSpc>
              <a:spcAft>
                <a:spcPts val="600"/>
              </a:spcAft>
            </a:pPr>
            <a:r>
              <a:rPr lang="en-US" dirty="0" err="1">
                <a:gradFill>
                  <a:gsLst>
                    <a:gs pos="2917">
                      <a:srgbClr val="404040"/>
                    </a:gs>
                    <a:gs pos="30000">
                      <a:srgbClr val="404040"/>
                    </a:gs>
                  </a:gsLst>
                  <a:lin ang="5400000" scaled="0"/>
                </a:gradFill>
              </a:rPr>
              <a:t>SwapChainPanel</a:t>
            </a:r>
            <a:endParaRPr lang="en-US" dirty="0">
              <a:gradFill>
                <a:gsLst>
                  <a:gs pos="2917">
                    <a:srgbClr val="404040"/>
                  </a:gs>
                  <a:gs pos="30000">
                    <a:srgbClr val="404040"/>
                  </a:gs>
                </a:gsLst>
                <a:lin ang="5400000" scaled="0"/>
              </a:gradFill>
            </a:endParaRPr>
          </a:p>
        </p:txBody>
      </p:sp>
      <p:sp>
        <p:nvSpPr>
          <p:cNvPr id="43" name="TextBox 42"/>
          <p:cNvSpPr txBox="1"/>
          <p:nvPr/>
        </p:nvSpPr>
        <p:spPr>
          <a:xfrm>
            <a:off x="3895553" y="5679366"/>
            <a:ext cx="3865509" cy="606170"/>
          </a:xfrm>
          <a:prstGeom prst="rect">
            <a:avLst/>
          </a:prstGeom>
          <a:noFill/>
          <a:scene3d>
            <a:camera prst="orthographicFront">
              <a:rot lat="2100000" lon="2700000" rev="0"/>
            </a:camera>
            <a:lightRig rig="threePt" dir="t"/>
          </a:scene3d>
        </p:spPr>
        <p:txBody>
          <a:bodyPr wrap="none" lIns="182854" tIns="146284" rIns="182854" bIns="146284" rtlCol="0">
            <a:spAutoFit/>
          </a:bodyPr>
          <a:lstStyle/>
          <a:p>
            <a:pPr>
              <a:lnSpc>
                <a:spcPct val="90000"/>
              </a:lnSpc>
              <a:spcAft>
                <a:spcPts val="600"/>
              </a:spcAft>
            </a:pPr>
            <a:r>
              <a:rPr lang="en-US" sz="2200" b="1" dirty="0">
                <a:gradFill>
                  <a:gsLst>
                    <a:gs pos="2917">
                      <a:srgbClr val="404040"/>
                    </a:gs>
                    <a:gs pos="30000">
                      <a:srgbClr val="404040"/>
                    </a:gs>
                  </a:gsLst>
                  <a:lin ang="5400000" scaled="0"/>
                </a:gradFill>
              </a:rPr>
              <a:t>Framework Element Layer</a:t>
            </a:r>
          </a:p>
        </p:txBody>
      </p:sp>
      <p:sp>
        <p:nvSpPr>
          <p:cNvPr id="44" name="TextBox 43"/>
          <p:cNvSpPr txBox="1"/>
          <p:nvPr/>
        </p:nvSpPr>
        <p:spPr>
          <a:xfrm>
            <a:off x="10192354" y="5192496"/>
            <a:ext cx="1986865" cy="606170"/>
          </a:xfrm>
          <a:prstGeom prst="rect">
            <a:avLst/>
          </a:prstGeom>
          <a:noFill/>
          <a:scene3d>
            <a:camera prst="orthographicFront">
              <a:rot lat="2100000" lon="2700000" rev="0"/>
            </a:camera>
            <a:lightRig rig="threePt" dir="t"/>
          </a:scene3d>
        </p:spPr>
        <p:txBody>
          <a:bodyPr wrap="none" lIns="182854" tIns="146284" rIns="182854" bIns="146284" rtlCol="0">
            <a:spAutoFit/>
          </a:bodyPr>
          <a:lstStyle/>
          <a:p>
            <a:pPr>
              <a:lnSpc>
                <a:spcPct val="90000"/>
              </a:lnSpc>
              <a:spcAft>
                <a:spcPts val="600"/>
              </a:spcAft>
            </a:pPr>
            <a:r>
              <a:rPr lang="en-US" sz="2200" b="1" dirty="0">
                <a:gradFill>
                  <a:gsLst>
                    <a:gs pos="2917">
                      <a:srgbClr val="404040"/>
                    </a:gs>
                    <a:gs pos="30000">
                      <a:srgbClr val="404040"/>
                    </a:gs>
                  </a:gsLst>
                  <a:lin ang="5400000" scaled="0"/>
                </a:gradFill>
              </a:rPr>
              <a:t>Visual Layer</a:t>
            </a:r>
          </a:p>
        </p:txBody>
      </p:sp>
      <p:pic>
        <p:nvPicPr>
          <p:cNvPr id="12" name="Picture 11"/>
          <p:cNvPicPr>
            <a:picLocks noChangeAspect="1"/>
          </p:cNvPicPr>
          <p:nvPr/>
        </p:nvPicPr>
        <p:blipFill>
          <a:blip r:embed="rId3"/>
          <a:stretch>
            <a:fillRect/>
          </a:stretch>
        </p:blipFill>
        <p:spPr>
          <a:xfrm>
            <a:off x="508663" y="3325077"/>
            <a:ext cx="3781188" cy="1974327"/>
          </a:xfrm>
          <a:prstGeom prst="rect">
            <a:avLst/>
          </a:prstGeom>
        </p:spPr>
      </p:pic>
    </p:spTree>
    <p:extLst>
      <p:ext uri="{BB962C8B-B14F-4D97-AF65-F5344CB8AC3E}">
        <p14:creationId xmlns:p14="http://schemas.microsoft.com/office/powerpoint/2010/main" val="22327371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nodeType="withEffect">
                                  <p:stCondLst>
                                    <p:cond delay="0"/>
                                  </p:stCondLst>
                                  <p:childTnLst>
                                    <p:set>
                                      <p:cBhvr rctx="PPT">
                                        <p:cTn id="6" dur="indefinite"/>
                                        <p:tgtEl>
                                          <p:spTgt spid="28"/>
                                        </p:tgtEl>
                                        <p:attrNameLst>
                                          <p:attrName>style.opacity</p:attrName>
                                        </p:attrNameLst>
                                      </p:cBhvr>
                                      <p:to>
                                        <p:strVal val="0.85"/>
                                      </p:to>
                                    </p:set>
                                    <p:animEffect filter="image" prLst="opacity: 0.85">
                                      <p:cBhvr rctx="IE">
                                        <p:cTn id="7" dur="indefinite"/>
                                        <p:tgtEl>
                                          <p:spTgt spid="28"/>
                                        </p:tgtEl>
                                      </p:cBhvr>
                                    </p:animEffect>
                                  </p:childTnLst>
                                </p:cTn>
                              </p:par>
                            </p:childTnLst>
                          </p:cTn>
                        </p:par>
                      </p:childTnLst>
                    </p:cTn>
                  </p:par>
                  <p:par>
                    <p:cTn id="8" fill="hold">
                      <p:stCondLst>
                        <p:cond delay="indefinite"/>
                      </p:stCondLst>
                      <p:childTnLst>
                        <p:par>
                          <p:cTn id="9" fill="hold">
                            <p:stCondLst>
                              <p:cond delay="0"/>
                            </p:stCondLst>
                            <p:childTnLst>
                              <p:par>
                                <p:cTn id="10" presetID="56" presetClass="path" presetSubtype="0" accel="50000" decel="50000" fill="hold" grpId="0" nodeType="clickEffect">
                                  <p:stCondLst>
                                    <p:cond delay="0"/>
                                  </p:stCondLst>
                                  <p:childTnLst>
                                    <p:animMotion origin="layout" path="M -2.91667E-6 -1.48148E-6 L 0.25 -0.25 " pathEditMode="relative" rAng="0" ptsTypes="AA">
                                      <p:cBhvr>
                                        <p:cTn id="11" dur="2000" fill="hold"/>
                                        <p:tgtEl>
                                          <p:spTgt spid="40"/>
                                        </p:tgtEl>
                                        <p:attrNameLst>
                                          <p:attrName>ppt_x</p:attrName>
                                          <p:attrName>ppt_y</p:attrName>
                                        </p:attrNameLst>
                                      </p:cBhvr>
                                      <p:rCtr x="12500" y="-12500"/>
                                    </p:animMotion>
                                  </p:childTnLst>
                                </p:cTn>
                              </p:par>
                              <p:par>
                                <p:cTn id="12" presetID="1" presetClass="entr" presetSubtype="0" fill="hold" grpId="0" nodeType="withEffect">
                                  <p:stCondLst>
                                    <p:cond delay="0"/>
                                  </p:stCondLst>
                                  <p:childTnLst>
                                    <p:set>
                                      <p:cBhvr>
                                        <p:cTn id="13" dur="1" fill="hold">
                                          <p:stCondLst>
                                            <p:cond delay="0"/>
                                          </p:stCondLst>
                                        </p:cTn>
                                        <p:tgtEl>
                                          <p:spTgt spid="45"/>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56" presetClass="path" presetSubtype="0" accel="50000" decel="50000" fill="hold" grpId="0" nodeType="clickEffect">
                                  <p:stCondLst>
                                    <p:cond delay="0"/>
                                  </p:stCondLst>
                                  <p:childTnLst>
                                    <p:animMotion origin="layout" path="M 2.5E-6 2.96296E-6 L 0.25312 -0.25533 " pathEditMode="relative" rAng="0" ptsTypes="AA">
                                      <p:cBhvr>
                                        <p:cTn id="17" dur="2000" fill="hold"/>
                                        <p:tgtEl>
                                          <p:spTgt spid="22"/>
                                        </p:tgtEl>
                                        <p:attrNameLst>
                                          <p:attrName>ppt_x</p:attrName>
                                          <p:attrName>ppt_y</p:attrName>
                                        </p:attrNameLst>
                                      </p:cBhvr>
                                      <p:rCtr x="12656" y="-12778"/>
                                    </p:animMotion>
                                  </p:childTnLst>
                                </p:cTn>
                              </p:par>
                              <p:par>
                                <p:cTn id="18" presetID="1" presetClass="entr" presetSubtype="0" fill="hold" grpId="0" nodeType="withEffect">
                                  <p:stCondLst>
                                    <p:cond delay="0"/>
                                  </p:stCondLst>
                                  <p:childTnLst>
                                    <p:set>
                                      <p:cBhvr>
                                        <p:cTn id="19" dur="1" fill="hold">
                                          <p:stCondLst>
                                            <p:cond delay="0"/>
                                          </p:stCondLst>
                                        </p:cTn>
                                        <p:tgtEl>
                                          <p:spTgt spid="46"/>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56" presetClass="path" presetSubtype="0" accel="50000" decel="50000" fill="hold" grpId="0" nodeType="clickEffect">
                                  <p:stCondLst>
                                    <p:cond delay="0"/>
                                  </p:stCondLst>
                                  <p:childTnLst>
                                    <p:animMotion origin="layout" path="M -2.70833E-6 4.07407E-6 L 0.25 -0.25 " pathEditMode="relative" rAng="0" ptsTypes="AA">
                                      <p:cBhvr>
                                        <p:cTn id="23" dur="2000" fill="hold"/>
                                        <p:tgtEl>
                                          <p:spTgt spid="42"/>
                                        </p:tgtEl>
                                        <p:attrNameLst>
                                          <p:attrName>ppt_x</p:attrName>
                                          <p:attrName>ppt_y</p:attrName>
                                        </p:attrNameLst>
                                      </p:cBhvr>
                                      <p:rCtr x="12500" y="-12500"/>
                                    </p:animMotion>
                                  </p:childTnLst>
                                </p:cTn>
                              </p:par>
                              <p:par>
                                <p:cTn id="24" presetID="1" presetClass="entr" presetSubtype="0" fill="hold" grpId="0" nodeType="withEffect">
                                  <p:stCondLst>
                                    <p:cond delay="0"/>
                                  </p:stCondLst>
                                  <p:childTnLst>
                                    <p:set>
                                      <p:cBhvr>
                                        <p:cTn id="25" dur="1" fill="hold">
                                          <p:stCondLst>
                                            <p:cond delay="0"/>
                                          </p:stCondLst>
                                        </p:cTn>
                                        <p:tgtEl>
                                          <p:spTgt spid="4"/>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56" presetClass="path" presetSubtype="0" accel="50000" decel="50000" fill="hold" grpId="0" nodeType="clickEffect">
                                  <p:stCondLst>
                                    <p:cond delay="0"/>
                                  </p:stCondLst>
                                  <p:childTnLst>
                                    <p:animMotion origin="layout" path="M 2.5E-6 2.96296E-6 L 0.25312 -0.25533 " pathEditMode="relative" rAng="0" ptsTypes="AA">
                                      <p:cBhvr>
                                        <p:cTn id="29" dur="2000" fill="hold"/>
                                        <p:tgtEl>
                                          <p:spTgt spid="23"/>
                                        </p:tgtEl>
                                        <p:attrNameLst>
                                          <p:attrName>ppt_x</p:attrName>
                                          <p:attrName>ppt_y</p:attrName>
                                        </p:attrNameLst>
                                      </p:cBhvr>
                                      <p:rCtr x="12656" y="-12778"/>
                                    </p:animMotion>
                                  </p:childTnLst>
                                </p:cTn>
                              </p:par>
                              <p:par>
                                <p:cTn id="30" presetID="56" presetClass="path" presetSubtype="0" accel="50000" decel="50000" fill="hold" grpId="0" nodeType="withEffect">
                                  <p:stCondLst>
                                    <p:cond delay="0"/>
                                  </p:stCondLst>
                                  <p:childTnLst>
                                    <p:animMotion origin="layout" path="M 2.5E-6 2.96296E-6 L 0.25312 -0.25533 " pathEditMode="relative" rAng="0" ptsTypes="AA">
                                      <p:cBhvr>
                                        <p:cTn id="31" dur="2000" fill="hold"/>
                                        <p:tgtEl>
                                          <p:spTgt spid="25"/>
                                        </p:tgtEl>
                                        <p:attrNameLst>
                                          <p:attrName>ppt_x</p:attrName>
                                          <p:attrName>ppt_y</p:attrName>
                                        </p:attrNameLst>
                                      </p:cBhvr>
                                      <p:rCtr x="12656" y="-12778"/>
                                    </p:animMotion>
                                  </p:childTnLst>
                                </p:cTn>
                              </p:par>
                              <p:par>
                                <p:cTn id="32" presetID="56" presetClass="path" presetSubtype="0" accel="50000" decel="50000" fill="hold" grpId="0" nodeType="withEffect">
                                  <p:stCondLst>
                                    <p:cond delay="0"/>
                                  </p:stCondLst>
                                  <p:childTnLst>
                                    <p:animMotion origin="layout" path="M 2.5E-6 2.96296E-6 L 0.25312 -0.25533 " pathEditMode="relative" rAng="0" ptsTypes="AA">
                                      <p:cBhvr>
                                        <p:cTn id="33" dur="2000" fill="hold"/>
                                        <p:tgtEl>
                                          <p:spTgt spid="24"/>
                                        </p:tgtEl>
                                        <p:attrNameLst>
                                          <p:attrName>ppt_x</p:attrName>
                                          <p:attrName>ppt_y</p:attrName>
                                        </p:attrNameLst>
                                      </p:cBhvr>
                                      <p:rCtr x="12656" y="-12778"/>
                                    </p:animMotion>
                                  </p:childTnLst>
                                </p:cTn>
                              </p:par>
                            </p:childTnLst>
                          </p:cTn>
                        </p:par>
                        <p:par>
                          <p:cTn id="34" fill="hold">
                            <p:stCondLst>
                              <p:cond delay="2000"/>
                            </p:stCondLst>
                            <p:childTnLst>
                              <p:par>
                                <p:cTn id="35" presetID="1" presetClass="entr" presetSubtype="0" fill="hold" grpId="0" nodeType="afterEffect">
                                  <p:stCondLst>
                                    <p:cond delay="0"/>
                                  </p:stCondLst>
                                  <p:childTnLst>
                                    <p:set>
                                      <p:cBhvr>
                                        <p:cTn id="36" dur="1" fill="hold">
                                          <p:stCondLst>
                                            <p:cond delay="0"/>
                                          </p:stCondLst>
                                        </p:cTn>
                                        <p:tgtEl>
                                          <p:spTgt spid="2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4"/>
                                        </p:tgtEl>
                                        <p:attrNameLst>
                                          <p:attrName>style.visibility</p:attrName>
                                        </p:attrNameLst>
                                      </p:cBhvr>
                                      <p:to>
                                        <p:strVal val="visible"/>
                                      </p:to>
                                    </p:set>
                                  </p:childTnLst>
                                </p:cTn>
                              </p:par>
                            </p:childTnLst>
                          </p:cTn>
                        </p:par>
                        <p:par>
                          <p:cTn id="43" fill="hold">
                            <p:stCondLst>
                              <p:cond delay="2000"/>
                            </p:stCondLst>
                            <p:childTnLst>
                              <p:par>
                                <p:cTn id="44" presetID="1" presetClass="entr" presetSubtype="0" fill="hold" grpId="1" nodeType="afterEffect">
                                  <p:stCondLst>
                                    <p:cond delay="0"/>
                                  </p:stCondLst>
                                  <p:childTnLst>
                                    <p:set>
                                      <p:cBhvr>
                                        <p:cTn id="45" dur="1" fill="hold">
                                          <p:stCondLst>
                                            <p:cond delay="0"/>
                                          </p:stCondLst>
                                        </p:cTn>
                                        <p:tgtEl>
                                          <p:spTgt spid="43"/>
                                        </p:tgtEl>
                                        <p:attrNameLst>
                                          <p:attrName>style.visibility</p:attrName>
                                        </p:attrNameLst>
                                      </p:cBhvr>
                                      <p:to>
                                        <p:strVal val="visible"/>
                                      </p:to>
                                    </p:set>
                                  </p:childTnLst>
                                </p:cTn>
                              </p:par>
                              <p:par>
                                <p:cTn id="46" presetID="1" presetClass="entr" presetSubtype="0" fill="hold" grpId="1" nodeType="withEffect">
                                  <p:stCondLst>
                                    <p:cond delay="0"/>
                                  </p:stCondLst>
                                  <p:childTnLst>
                                    <p:set>
                                      <p:cBhvr>
                                        <p:cTn id="47"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3" grpId="0" animBg="1"/>
      <p:bldP spid="5" grpId="0" animBg="1"/>
      <p:bldP spid="24" grpId="0" animBg="1"/>
      <p:bldP spid="25" grpId="0" animBg="1"/>
      <p:bldP spid="40" grpId="0" animBg="1"/>
      <p:bldP spid="42" grpId="0" animBg="1"/>
      <p:bldP spid="22" grpId="0" animBg="1"/>
      <p:bldP spid="4" grpId="0"/>
      <p:bldP spid="45" grpId="0"/>
      <p:bldP spid="46" grpId="0"/>
      <p:bldP spid="43" grpId="0"/>
      <p:bldP spid="43" grpId="1"/>
      <p:bldP spid="44" grpId="0"/>
      <p:bldP spid="44" grpId="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XAML </a:t>
            </a:r>
            <a:r>
              <a:rPr lang="en-US" dirty="0"/>
              <a:t>+ </a:t>
            </a:r>
            <a:r>
              <a:rPr lang="en-US" dirty="0" smtClean="0"/>
              <a:t>Composition– </a:t>
            </a:r>
            <a:r>
              <a:rPr lang="en-US" dirty="0"/>
              <a:t>Just the basics</a:t>
            </a:r>
          </a:p>
        </p:txBody>
      </p:sp>
      <p:sp>
        <p:nvSpPr>
          <p:cNvPr id="3" name="Content Placeholder 2"/>
          <p:cNvSpPr>
            <a:spLocks noGrp="1"/>
          </p:cNvSpPr>
          <p:nvPr>
            <p:ph idx="1"/>
          </p:nvPr>
        </p:nvSpPr>
        <p:spPr>
          <a:xfrm>
            <a:off x="269241" y="1189177"/>
            <a:ext cx="11653521" cy="4270589"/>
          </a:xfrm>
        </p:spPr>
        <p:txBody>
          <a:bodyPr>
            <a:normAutofit fontScale="92500" lnSpcReduction="10000"/>
          </a:bodyPr>
          <a:lstStyle/>
          <a:p>
            <a:r>
              <a:rPr lang="en-US" dirty="0" smtClean="0"/>
              <a:t>Basic interop support for Visuals</a:t>
            </a:r>
          </a:p>
          <a:p>
            <a:pPr lvl="1"/>
            <a:r>
              <a:rPr lang="en-US" dirty="0" err="1" smtClean="0"/>
              <a:t>ElementCompositionPreview.</a:t>
            </a:r>
            <a:r>
              <a:rPr lang="en-US" b="1" dirty="0" err="1" smtClean="0"/>
              <a:t>GetElementVisual</a:t>
            </a:r>
            <a:r>
              <a:rPr lang="en-US" dirty="0" smtClean="0"/>
              <a:t>() </a:t>
            </a:r>
            <a:endParaRPr lang="en-US" dirty="0"/>
          </a:p>
          <a:p>
            <a:pPr lvl="1"/>
            <a:endParaRPr lang="en-US" dirty="0" smtClean="0"/>
          </a:p>
          <a:p>
            <a:pPr lvl="1"/>
            <a:r>
              <a:rPr lang="en-US" dirty="0" err="1" smtClean="0"/>
              <a:t>ElementCompositionPreview.</a:t>
            </a:r>
            <a:r>
              <a:rPr lang="en-US" b="1" dirty="0" err="1" smtClean="0"/>
              <a:t>GetElementChildVisual</a:t>
            </a:r>
            <a:r>
              <a:rPr lang="en-US" dirty="0" smtClean="0"/>
              <a:t>()</a:t>
            </a:r>
          </a:p>
          <a:p>
            <a:pPr lvl="1"/>
            <a:endParaRPr lang="en-US" dirty="0"/>
          </a:p>
          <a:p>
            <a:pPr lvl="1"/>
            <a:r>
              <a:rPr lang="en-US" dirty="0" err="1" smtClean="0"/>
              <a:t>ElementCompositionPreview.</a:t>
            </a:r>
            <a:r>
              <a:rPr lang="en-US" b="1" dirty="0" err="1" smtClean="0"/>
              <a:t>SetElementChildVisual</a:t>
            </a:r>
            <a:r>
              <a:rPr lang="en-US" dirty="0"/>
              <a:t>()</a:t>
            </a:r>
          </a:p>
          <a:p>
            <a:pPr lvl="1"/>
            <a:endParaRPr lang="en-US" dirty="0">
              <a:sym typeface="Wingdings" panose="05000000000000000000" pitchFamily="2" charset="2"/>
            </a:endParaRPr>
          </a:p>
          <a:p>
            <a:pPr lvl="1"/>
            <a:r>
              <a:rPr lang="en-US" dirty="0" smtClean="0"/>
              <a:t>ElementCompositionPreview.</a:t>
            </a:r>
            <a:r>
              <a:rPr lang="en-US" b="1" dirty="0" smtClean="0"/>
              <a:t>GetScrollViewerManipulationPropertySet</a:t>
            </a:r>
            <a:r>
              <a:rPr lang="en-US" dirty="0" smtClean="0"/>
              <a:t>()</a:t>
            </a:r>
            <a:endParaRPr lang="en-US" dirty="0"/>
          </a:p>
          <a:p>
            <a:r>
              <a:rPr lang="en-US" dirty="0" smtClean="0"/>
              <a:t>Make XAML hit-testing Composition aware</a:t>
            </a:r>
          </a:p>
          <a:p>
            <a:pPr lvl="1"/>
            <a:r>
              <a:rPr lang="en-US" dirty="0" smtClean="0"/>
              <a:t>XAML updates its </a:t>
            </a:r>
            <a:r>
              <a:rPr lang="en-US" dirty="0" err="1" smtClean="0"/>
              <a:t>UIElement’s</a:t>
            </a:r>
            <a:r>
              <a:rPr lang="en-US" dirty="0" smtClean="0"/>
              <a:t> state to account for the backing handoff visual actual position</a:t>
            </a:r>
            <a:endParaRPr lang="en-US" dirty="0"/>
          </a:p>
        </p:txBody>
      </p:sp>
    </p:spTree>
    <p:extLst>
      <p:ext uri="{BB962C8B-B14F-4D97-AF65-F5344CB8AC3E}">
        <p14:creationId xmlns:p14="http://schemas.microsoft.com/office/powerpoint/2010/main" val="7735941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Demo: Interop – Parallax Redux</a:t>
            </a:r>
            <a:endParaRPr lang="en-GB" dirty="0"/>
          </a:p>
        </p:txBody>
      </p:sp>
    </p:spTree>
    <p:extLst>
      <p:ext uri="{BB962C8B-B14F-4D97-AF65-F5344CB8AC3E}">
        <p14:creationId xmlns:p14="http://schemas.microsoft.com/office/powerpoint/2010/main" val="3470757670"/>
      </p:ext>
    </p:extLst>
  </p:cSld>
  <p:clrMapOvr>
    <a:masterClrMapping/>
  </p:clrMapOvr>
  <mc:AlternateContent xmlns:mc="http://schemas.openxmlformats.org/markup-compatibility/2006" xmlns:p14="http://schemas.microsoft.com/office/powerpoint/2010/main">
    <mc:Choice Requires="p14">
      <p:transition spd="slow" p14:dur="1400">
        <p14:reveal/>
      </p:transition>
    </mc:Choice>
    <mc:Fallback xmlns="">
      <p:transition spd="slow">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9634" y="862149"/>
            <a:ext cx="10607040" cy="6032421"/>
          </a:xfrm>
          <a:prstGeom prst="rect">
            <a:avLst/>
          </a:prstGeom>
        </p:spPr>
        <p:txBody>
          <a:bodyPr wrap="square">
            <a:spAutoFit/>
          </a:bodyPr>
          <a:lstStyle/>
          <a:p>
            <a:r>
              <a:rPr lang="en-US" sz="2000" dirty="0">
                <a:solidFill>
                  <a:srgbClr val="1F497D"/>
                </a:solidFill>
                <a:latin typeface="Calibri" panose="020F0502020204030204" pitchFamily="34" charset="0"/>
                <a:ea typeface="Calibri" panose="020F0502020204030204" pitchFamily="34" charset="0"/>
                <a:cs typeface="Times New Roman" panose="02020603050405020304" pitchFamily="18" charset="0"/>
              </a:rPr>
              <a:t> </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r>
              <a:rPr lang="en-US" sz="2400" dirty="0">
                <a:solidFill>
                  <a:srgbClr val="1F497D"/>
                </a:solidFill>
                <a:latin typeface="Calibri" panose="020F0502020204030204" pitchFamily="34" charset="0"/>
                <a:ea typeface="Calibri" panose="020F0502020204030204" pitchFamily="34" charset="0"/>
                <a:cs typeface="Times New Roman" panose="02020603050405020304" pitchFamily="18" charset="0"/>
              </a:rPr>
              <a:t>Product docs: </a:t>
            </a:r>
            <a:r>
              <a:rPr lang="en-US" sz="2400" u="sng" dirty="0">
                <a:solidFill>
                  <a:srgbClr val="1F497D"/>
                </a:solidFill>
                <a:latin typeface="Calibri" panose="020F0502020204030204" pitchFamily="34" charset="0"/>
                <a:ea typeface="Calibri" panose="020F0502020204030204" pitchFamily="34" charset="0"/>
                <a:cs typeface="Times New Roman" panose="02020603050405020304" pitchFamily="18" charset="0"/>
                <a:hlinkClick r:id="rId3"/>
              </a:rPr>
              <a:t>https://</a:t>
            </a:r>
            <a:r>
              <a:rPr lang="en-US" sz="2400" u="sng" dirty="0" smtClean="0">
                <a:solidFill>
                  <a:srgbClr val="1F497D"/>
                </a:solidFill>
                <a:latin typeface="Calibri" panose="020F0502020204030204" pitchFamily="34" charset="0"/>
                <a:ea typeface="Calibri" panose="020F0502020204030204" pitchFamily="34" charset="0"/>
                <a:cs typeface="Times New Roman" panose="02020603050405020304" pitchFamily="18" charset="0"/>
                <a:hlinkClick r:id="rId3"/>
              </a:rPr>
              <a:t>msdn.microsoft.com/en-us/library/windows/apps/windows.ui.composition.aspx</a:t>
            </a:r>
            <a:endParaRPr lang="en-US" sz="2400" u="sng" dirty="0" smtClean="0">
              <a:solidFill>
                <a:srgbClr val="1F497D"/>
              </a:solidFill>
              <a:latin typeface="Calibri" panose="020F0502020204030204" pitchFamily="34" charset="0"/>
              <a:ea typeface="Calibri" panose="020F0502020204030204" pitchFamily="34" charset="0"/>
              <a:cs typeface="Times New Roman" panose="02020603050405020304" pitchFamily="18" charset="0"/>
            </a:endParaRPr>
          </a:p>
          <a:p>
            <a:endParaRPr lang="en-US" sz="2400" dirty="0">
              <a:latin typeface="Calibri" panose="020F0502020204030204" pitchFamily="34" charset="0"/>
              <a:ea typeface="Calibri" panose="020F0502020204030204" pitchFamily="34" charset="0"/>
              <a:cs typeface="Times New Roman" panose="02020603050405020304" pitchFamily="18" charset="0"/>
            </a:endParaRPr>
          </a:p>
          <a:p>
            <a:r>
              <a:rPr lang="en-US" sz="2400" dirty="0">
                <a:solidFill>
                  <a:srgbClr val="1F497D"/>
                </a:solidFill>
                <a:latin typeface="Calibri" panose="020F0502020204030204" pitchFamily="34" charset="0"/>
                <a:ea typeface="Calibri" panose="020F0502020204030204" pitchFamily="34" charset="0"/>
                <a:cs typeface="Times New Roman" panose="02020603050405020304" pitchFamily="18" charset="0"/>
              </a:rPr>
              <a:t>Overview/Concept Docs: </a:t>
            </a:r>
            <a:r>
              <a:rPr lang="en-US" sz="2400" u="sng" dirty="0">
                <a:solidFill>
                  <a:srgbClr val="000000"/>
                </a:solidFill>
                <a:latin typeface="Segoe UI" panose="020B0502040204020203" pitchFamily="34" charset="0"/>
                <a:ea typeface="Calibri" panose="020F0502020204030204" pitchFamily="34" charset="0"/>
                <a:cs typeface="Times New Roman" panose="02020603050405020304" pitchFamily="18" charset="0"/>
                <a:hlinkClick r:id="rId4"/>
              </a:rPr>
              <a:t>https://msdn.microsoft.com/en-us/library/windows/apps/xaml/mt592880.aspx</a:t>
            </a:r>
            <a:r>
              <a:rPr lang="en-US" sz="2400" dirty="0">
                <a:solidFill>
                  <a:srgbClr val="000000"/>
                </a:solidFill>
                <a:latin typeface="Segoe UI" panose="020B0502040204020203" pitchFamily="34" charset="0"/>
                <a:ea typeface="Calibri" panose="020F0502020204030204" pitchFamily="34" charset="0"/>
                <a:cs typeface="Times New Roman" panose="02020603050405020304" pitchFamily="18" charset="0"/>
              </a:rPr>
              <a:t> </a:t>
            </a:r>
            <a:endParaRPr lang="en-US" sz="2400" dirty="0">
              <a:solidFill>
                <a:srgbClr val="1F497D"/>
              </a:solidFill>
              <a:latin typeface="Calibri" panose="020F0502020204030204" pitchFamily="34" charset="0"/>
              <a:ea typeface="Calibri" panose="020F0502020204030204" pitchFamily="34" charset="0"/>
              <a:cs typeface="Times New Roman" panose="02020603050405020304" pitchFamily="18" charset="0"/>
            </a:endParaRPr>
          </a:p>
          <a:p>
            <a:endParaRPr lang="en-US" sz="2400" dirty="0">
              <a:latin typeface="Calibri" panose="020F0502020204030204" pitchFamily="34" charset="0"/>
              <a:ea typeface="Calibri" panose="020F0502020204030204" pitchFamily="34" charset="0"/>
              <a:cs typeface="Times New Roman" panose="02020603050405020304" pitchFamily="18" charset="0"/>
            </a:endParaRPr>
          </a:p>
          <a:p>
            <a:r>
              <a:rPr lang="en-US" sz="2400" dirty="0">
                <a:solidFill>
                  <a:srgbClr val="1F497D"/>
                </a:solidFill>
                <a:latin typeface="Calibri" panose="020F0502020204030204" pitchFamily="34" charset="0"/>
                <a:ea typeface="Calibri" panose="020F0502020204030204" pitchFamily="34" charset="0"/>
                <a:cs typeface="Times New Roman" panose="02020603050405020304" pitchFamily="18" charset="0"/>
              </a:rPr>
              <a:t>Github: </a:t>
            </a:r>
            <a:r>
              <a:rPr lang="en-US" sz="2400" u="sng" dirty="0">
                <a:solidFill>
                  <a:srgbClr val="000000"/>
                </a:solidFill>
                <a:latin typeface="Segoe UI" panose="020B0502040204020203" pitchFamily="34" charset="0"/>
                <a:ea typeface="Calibri" panose="020F0502020204030204" pitchFamily="34" charset="0"/>
                <a:cs typeface="Times New Roman" panose="02020603050405020304" pitchFamily="18" charset="0"/>
                <a:hlinkClick r:id="rId5"/>
              </a:rPr>
              <a:t>https://</a:t>
            </a:r>
            <a:r>
              <a:rPr lang="en-US" sz="2400" u="sng" dirty="0" smtClean="0">
                <a:solidFill>
                  <a:srgbClr val="000000"/>
                </a:solidFill>
                <a:latin typeface="Segoe UI" panose="020B0502040204020203" pitchFamily="34" charset="0"/>
                <a:ea typeface="Calibri" panose="020F0502020204030204" pitchFamily="34" charset="0"/>
                <a:cs typeface="Times New Roman" panose="02020603050405020304" pitchFamily="18" charset="0"/>
                <a:hlinkClick r:id="rId5"/>
              </a:rPr>
              <a:t>github.com/Microsoft/composition</a:t>
            </a:r>
            <a:endParaRPr lang="en-US" sz="2400" u="sng" dirty="0" smtClean="0">
              <a:solidFill>
                <a:srgbClr val="000000"/>
              </a:solidFill>
              <a:latin typeface="Segoe UI" panose="020B0502040204020203" pitchFamily="34" charset="0"/>
              <a:ea typeface="Calibri" panose="020F0502020204030204" pitchFamily="34" charset="0"/>
              <a:cs typeface="Times New Roman" panose="02020603050405020304" pitchFamily="18" charset="0"/>
            </a:endParaRPr>
          </a:p>
          <a:p>
            <a:endParaRPr lang="en-US" sz="2400" u="sng" dirty="0">
              <a:solidFill>
                <a:srgbClr val="000000"/>
              </a:solidFill>
              <a:latin typeface="Segoe UI" panose="020B0502040204020203" pitchFamily="34" charset="0"/>
              <a:ea typeface="Calibri" panose="020F0502020204030204" pitchFamily="34" charset="0"/>
              <a:cs typeface="Times New Roman" panose="02020603050405020304" pitchFamily="18" charset="0"/>
            </a:endParaRPr>
          </a:p>
          <a:p>
            <a:r>
              <a:rPr lang="en-US" sz="2400" dirty="0" smtClean="0">
                <a:solidFill>
                  <a:schemeClr val="accent1">
                    <a:lumMod val="75000"/>
                  </a:schemeClr>
                </a:solidFill>
                <a:latin typeface="Segoe UI" panose="020B0502040204020203" pitchFamily="34" charset="0"/>
                <a:ea typeface="Calibri" panose="020F0502020204030204" pitchFamily="34" charset="0"/>
                <a:cs typeface="Times New Roman" panose="02020603050405020304" pitchFamily="18" charset="0"/>
              </a:rPr>
              <a:t>Samples: </a:t>
            </a:r>
            <a:r>
              <a:rPr lang="en-US" sz="2400" dirty="0">
                <a:solidFill>
                  <a:schemeClr val="accent1">
                    <a:lumMod val="75000"/>
                  </a:schemeClr>
                </a:solidFill>
                <a:latin typeface="Segoe UI" panose="020B0502040204020203" pitchFamily="34" charset="0"/>
                <a:ea typeface="Calibri" panose="020F0502020204030204" pitchFamily="34" charset="0"/>
                <a:cs typeface="Times New Roman" panose="02020603050405020304" pitchFamily="18" charset="0"/>
              </a:rPr>
              <a:t> </a:t>
            </a:r>
            <a:r>
              <a:rPr lang="en-US" sz="2400" dirty="0">
                <a:solidFill>
                  <a:srgbClr val="000000"/>
                </a:solidFill>
                <a:latin typeface="Segoe UI" panose="020B0502040204020203" pitchFamily="34" charset="0"/>
                <a:ea typeface="Calibri" panose="020F0502020204030204" pitchFamily="34" charset="0"/>
                <a:cs typeface="Times New Roman" panose="02020603050405020304" pitchFamily="18" charset="0"/>
                <a:hlinkClick r:id="rId6"/>
              </a:rPr>
              <a:t>https://</a:t>
            </a:r>
            <a:r>
              <a:rPr lang="en-US" sz="2400" dirty="0" smtClean="0">
                <a:solidFill>
                  <a:srgbClr val="000000"/>
                </a:solidFill>
                <a:latin typeface="Segoe UI" panose="020B0502040204020203" pitchFamily="34" charset="0"/>
                <a:ea typeface="Calibri" panose="020F0502020204030204" pitchFamily="34" charset="0"/>
                <a:cs typeface="Times New Roman" panose="02020603050405020304" pitchFamily="18" charset="0"/>
                <a:hlinkClick r:id="rId6"/>
              </a:rPr>
              <a:t>github.com/Microsoft/composition/tree/master/SDK10586_NOV_UPDATE_RTM</a:t>
            </a:r>
            <a:r>
              <a:rPr lang="en-US" sz="2400" dirty="0" smtClean="0">
                <a:solidFill>
                  <a:srgbClr val="000000"/>
                </a:solidFill>
                <a:latin typeface="Segoe UI" panose="020B0502040204020203" pitchFamily="34" charset="0"/>
                <a:ea typeface="Calibri" panose="020F0502020204030204" pitchFamily="34" charset="0"/>
                <a:cs typeface="Times New Roman" panose="02020603050405020304" pitchFamily="18" charset="0"/>
              </a:rPr>
              <a:t> </a:t>
            </a:r>
          </a:p>
          <a:p>
            <a:endParaRPr lang="en-US" sz="2400" dirty="0" smtClean="0">
              <a:solidFill>
                <a:srgbClr val="000000"/>
              </a:solidFill>
              <a:latin typeface="Segoe UI" panose="020B0502040204020203" pitchFamily="34" charset="0"/>
              <a:ea typeface="Calibri" panose="020F0502020204030204" pitchFamily="34" charset="0"/>
              <a:cs typeface="Times New Roman" panose="02020603050405020304" pitchFamily="18" charset="0"/>
            </a:endParaRPr>
          </a:p>
          <a:p>
            <a:r>
              <a:rPr lang="en-US" sz="2400" dirty="0">
                <a:solidFill>
                  <a:schemeClr val="accent1">
                    <a:lumMod val="75000"/>
                  </a:schemeClr>
                </a:solidFill>
                <a:latin typeface="Segoe UI" panose="020B0502040204020203" pitchFamily="34" charset="0"/>
                <a:ea typeface="Calibri" panose="020F0502020204030204" pitchFamily="34" charset="0"/>
                <a:cs typeface="Times New Roman" panose="02020603050405020304" pitchFamily="18" charset="0"/>
              </a:rPr>
              <a:t>Twitter: </a:t>
            </a:r>
          </a:p>
          <a:p>
            <a:r>
              <a:rPr lang="en-US" sz="2400" dirty="0" smtClean="0">
                <a:hlinkClick r:id="rId7"/>
              </a:rPr>
              <a:t>@</a:t>
            </a:r>
            <a:r>
              <a:rPr lang="en-US" sz="2400" dirty="0" err="1">
                <a:hlinkClick r:id="rId7"/>
              </a:rPr>
              <a:t>WinComposition</a:t>
            </a:r>
            <a:r>
              <a:rPr lang="en-US" sz="2400" dirty="0"/>
              <a:t> </a:t>
            </a:r>
          </a:p>
          <a:p>
            <a:endParaRPr lang="en-US" sz="30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Title 2"/>
          <p:cNvSpPr txBox="1">
            <a:spLocks/>
          </p:cNvSpPr>
          <p:nvPr/>
        </p:nvSpPr>
        <p:spPr>
          <a:xfrm>
            <a:off x="269239" y="205487"/>
            <a:ext cx="11653523" cy="982133"/>
          </a:xfrm>
          <a:prstGeom prst="rect">
            <a:avLst/>
          </a:prstGeom>
        </p:spPr>
        <p:txBody>
          <a:bodyPr/>
          <a:lstStyle>
            <a:lvl1pPr algn="l" defTabSz="914377" rtl="0" eaLnBrk="1" latinLnBrk="0" hangingPunct="1">
              <a:lnSpc>
                <a:spcPct val="90000"/>
              </a:lnSpc>
              <a:spcBef>
                <a:spcPct val="0"/>
              </a:spcBef>
              <a:buNone/>
              <a:defRPr sz="4800" b="1" kern="1200">
                <a:solidFill>
                  <a:schemeClr val="accent1"/>
                </a:solidFill>
                <a:latin typeface="+mj-lt"/>
                <a:ea typeface="+mj-ea"/>
                <a:cs typeface="+mj-cs"/>
              </a:defRPr>
            </a:lvl1pPr>
          </a:lstStyle>
          <a:p>
            <a:r>
              <a:rPr lang="en-US" dirty="0" smtClean="0"/>
              <a:t>More Info:</a:t>
            </a:r>
            <a:endParaRPr lang="en-US" dirty="0"/>
          </a:p>
        </p:txBody>
      </p:sp>
    </p:spTree>
    <p:extLst>
      <p:ext uri="{BB962C8B-B14F-4D97-AF65-F5344CB8AC3E}">
        <p14:creationId xmlns:p14="http://schemas.microsoft.com/office/powerpoint/2010/main" val="2308112123"/>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07880325"/>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Windows.UI.Composition</a:t>
            </a:r>
            <a:endParaRPr lang="en-US" dirty="0"/>
          </a:p>
        </p:txBody>
      </p:sp>
      <p:sp>
        <p:nvSpPr>
          <p:cNvPr id="3" name="Content Placeholder 2"/>
          <p:cNvSpPr>
            <a:spLocks noGrp="1"/>
          </p:cNvSpPr>
          <p:nvPr>
            <p:ph idx="1"/>
          </p:nvPr>
        </p:nvSpPr>
        <p:spPr/>
        <p:txBody>
          <a:bodyPr>
            <a:noAutofit/>
          </a:bodyPr>
          <a:lstStyle/>
          <a:p>
            <a:r>
              <a:rPr lang="en-US" dirty="0" smtClean="0"/>
              <a:t>Next gen UI foundation</a:t>
            </a:r>
          </a:p>
          <a:p>
            <a:pPr lvl="2"/>
            <a:r>
              <a:rPr lang="en-US" dirty="0" smtClean="0">
                <a:latin typeface="Segoe UI Semibold" panose="020B0702040204020203" pitchFamily="34" charset="0"/>
                <a:cs typeface="Segoe UI Semibold" panose="020B0702040204020203" pitchFamily="34" charset="0"/>
              </a:rPr>
              <a:t>Visual layer</a:t>
            </a:r>
            <a:r>
              <a:rPr lang="en-US" dirty="0" smtClean="0"/>
              <a:t> positioned below frameworks (XAML, Web) and above D2D/D3D</a:t>
            </a:r>
          </a:p>
          <a:p>
            <a:pPr lvl="2"/>
            <a:r>
              <a:rPr lang="en-US" dirty="0" smtClean="0"/>
              <a:t>Creating trees of Visuals with custom Rendering, Effects and Animations</a:t>
            </a:r>
          </a:p>
          <a:p>
            <a:pPr lvl="2"/>
            <a:r>
              <a:rPr lang="en-US" dirty="0" smtClean="0"/>
              <a:t>High performance, retained mode, thread agile, </a:t>
            </a:r>
            <a:r>
              <a:rPr lang="en-US" dirty="0" err="1" smtClean="0"/>
              <a:t>async</a:t>
            </a:r>
            <a:r>
              <a:rPr lang="en-US" dirty="0" smtClean="0"/>
              <a:t> programming model</a:t>
            </a:r>
            <a:br>
              <a:rPr lang="en-US" dirty="0" smtClean="0"/>
            </a:br>
            <a:endParaRPr lang="en-US" dirty="0" smtClean="0"/>
          </a:p>
          <a:p>
            <a:r>
              <a:rPr lang="en-US" dirty="0" smtClean="0"/>
              <a:t>WinRT API created in Windows 10</a:t>
            </a:r>
          </a:p>
          <a:p>
            <a:pPr lvl="2"/>
            <a:r>
              <a:rPr lang="en-US" dirty="0" smtClean="0"/>
              <a:t>Available in Windows 10 </a:t>
            </a:r>
            <a:r>
              <a:rPr lang="en-US" dirty="0" smtClean="0">
                <a:latin typeface="Segoe UI Semibold" panose="020B0702040204020203" pitchFamily="34" charset="0"/>
                <a:cs typeface="Segoe UI Semibold" panose="020B0702040204020203" pitchFamily="34" charset="0"/>
              </a:rPr>
              <a:t>Version </a:t>
            </a:r>
            <a:r>
              <a:rPr lang="en-US" dirty="0" smtClean="0">
                <a:latin typeface="Segoe UI Semibold" panose="020B0702040204020203" pitchFamily="34" charset="0"/>
                <a:cs typeface="Segoe UI Semibold" panose="020B0702040204020203" pitchFamily="34" charset="0"/>
              </a:rPr>
              <a:t>1511</a:t>
            </a:r>
            <a:r>
              <a:rPr lang="en-US" dirty="0" smtClean="0"/>
              <a:t> </a:t>
            </a:r>
            <a:r>
              <a:rPr lang="en-US" dirty="0" smtClean="0"/>
              <a:t>using </a:t>
            </a:r>
            <a:r>
              <a:rPr lang="en-US" b="1" dirty="0"/>
              <a:t>SDK10586</a:t>
            </a:r>
            <a:r>
              <a:rPr lang="en-US" dirty="0"/>
              <a:t> </a:t>
            </a:r>
            <a:r>
              <a:rPr lang="en-US" dirty="0" smtClean="0"/>
              <a:t>and basic XAML interop</a:t>
            </a:r>
          </a:p>
          <a:p>
            <a:pPr lvl="2"/>
            <a:r>
              <a:rPr lang="en-US" dirty="0" smtClean="0"/>
              <a:t>Targeting Universal Windows apps</a:t>
            </a:r>
          </a:p>
        </p:txBody>
      </p:sp>
    </p:spTree>
    <p:extLst>
      <p:ext uri="{BB962C8B-B14F-4D97-AF65-F5344CB8AC3E}">
        <p14:creationId xmlns:p14="http://schemas.microsoft.com/office/powerpoint/2010/main" val="26414015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Overall API Goals</a:t>
            </a:r>
            <a:endParaRPr lang="en-US" dirty="0"/>
          </a:p>
        </p:txBody>
      </p:sp>
      <p:sp>
        <p:nvSpPr>
          <p:cNvPr id="3" name="Content Placeholder 2"/>
          <p:cNvSpPr>
            <a:spLocks noGrp="1"/>
          </p:cNvSpPr>
          <p:nvPr>
            <p:ph idx="1"/>
          </p:nvPr>
        </p:nvSpPr>
        <p:spPr>
          <a:xfrm>
            <a:off x="838200" y="1427018"/>
            <a:ext cx="10515600" cy="5043055"/>
          </a:xfrm>
        </p:spPr>
        <p:txBody>
          <a:bodyPr vert="horz" lIns="137160" tIns="109728" rIns="137160" bIns="109728" rtlCol="0" anchor="t">
            <a:normAutofit/>
          </a:bodyPr>
          <a:lstStyle/>
          <a:p>
            <a:r>
              <a:rPr lang="en-US" dirty="0" smtClean="0"/>
              <a:t>Foundational API </a:t>
            </a:r>
            <a:r>
              <a:rPr lang="en-US" dirty="0"/>
              <a:t>for all major UI platforms on </a:t>
            </a:r>
            <a:r>
              <a:rPr lang="en-US" dirty="0" smtClean="0"/>
              <a:t>Windows</a:t>
            </a:r>
          </a:p>
          <a:p>
            <a:r>
              <a:rPr lang="en-US" dirty="0" smtClean="0"/>
              <a:t>Optimized </a:t>
            </a:r>
            <a:r>
              <a:rPr lang="en-US" dirty="0"/>
              <a:t>for highly dynamic, interactive content</a:t>
            </a:r>
          </a:p>
          <a:p>
            <a:r>
              <a:rPr lang="en-US" dirty="0" smtClean="0"/>
              <a:t>Enable </a:t>
            </a:r>
            <a:r>
              <a:rPr lang="en-US" dirty="0"/>
              <a:t>gorgeous UI with effects, animations and manipulations not possible </a:t>
            </a:r>
            <a:r>
              <a:rPr lang="en-US" dirty="0" smtClean="0"/>
              <a:t>today</a:t>
            </a:r>
          </a:p>
          <a:p>
            <a:r>
              <a:rPr lang="en-US" dirty="0" smtClean="0"/>
              <a:t>Designed for incremental interoperability with existing frameworks like XAML.</a:t>
            </a:r>
            <a:endParaRPr lang="en-US" dirty="0"/>
          </a:p>
          <a:p>
            <a:pPr marL="0" indent="0">
              <a:buNone/>
            </a:pPr>
            <a:endParaRPr lang="en-US" dirty="0"/>
          </a:p>
        </p:txBody>
      </p:sp>
    </p:spTree>
    <p:extLst>
      <p:ext uri="{BB962C8B-B14F-4D97-AF65-F5344CB8AC3E}">
        <p14:creationId xmlns:p14="http://schemas.microsoft.com/office/powerpoint/2010/main" val="37131683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it not? </a:t>
            </a:r>
            <a:endParaRPr lang="en-US" dirty="0"/>
          </a:p>
        </p:txBody>
      </p:sp>
      <p:sp>
        <p:nvSpPr>
          <p:cNvPr id="3" name="Content Placeholder 2"/>
          <p:cNvSpPr>
            <a:spLocks noGrp="1"/>
          </p:cNvSpPr>
          <p:nvPr>
            <p:ph idx="1"/>
          </p:nvPr>
        </p:nvSpPr>
        <p:spPr>
          <a:xfrm>
            <a:off x="269241" y="1189178"/>
            <a:ext cx="11653521" cy="5477952"/>
          </a:xfrm>
        </p:spPr>
        <p:txBody>
          <a:bodyPr>
            <a:normAutofit/>
          </a:bodyPr>
          <a:lstStyle/>
          <a:p>
            <a:r>
              <a:rPr lang="en-US" dirty="0" smtClean="0"/>
              <a:t>Not a rasterizer:</a:t>
            </a:r>
          </a:p>
          <a:p>
            <a:pPr marL="457200" lvl="1" indent="0">
              <a:buNone/>
            </a:pPr>
            <a:r>
              <a:rPr lang="en-US" dirty="0" smtClean="0"/>
              <a:t>Consumes bitmaps / </a:t>
            </a:r>
            <a:r>
              <a:rPr lang="en-US" dirty="0" err="1" smtClean="0"/>
              <a:t>DWrite</a:t>
            </a:r>
            <a:r>
              <a:rPr lang="en-US" dirty="0" smtClean="0"/>
              <a:t> / D2D / D3D generated content.</a:t>
            </a:r>
          </a:p>
          <a:p>
            <a:r>
              <a:rPr lang="en-US" dirty="0" smtClean="0"/>
              <a:t>Not a high-level framework:</a:t>
            </a:r>
          </a:p>
          <a:p>
            <a:pPr lvl="1"/>
            <a:r>
              <a:rPr lang="en-US" dirty="0"/>
              <a:t>No application model integration (navigation, suspend-resume, etc.)</a:t>
            </a:r>
          </a:p>
          <a:p>
            <a:pPr lvl="1"/>
            <a:r>
              <a:rPr lang="en-US" dirty="0"/>
              <a:t>No complex layout (measure, size, arrange, etc.)</a:t>
            </a:r>
          </a:p>
          <a:p>
            <a:pPr lvl="1"/>
            <a:r>
              <a:rPr lang="en-US" dirty="0" smtClean="0"/>
              <a:t>No </a:t>
            </a:r>
            <a:r>
              <a:rPr lang="en-US" dirty="0"/>
              <a:t>controls</a:t>
            </a:r>
          </a:p>
          <a:p>
            <a:pPr lvl="1"/>
            <a:r>
              <a:rPr lang="en-US" dirty="0"/>
              <a:t>No scripting / markup</a:t>
            </a:r>
          </a:p>
          <a:p>
            <a:pPr lvl="1"/>
            <a:r>
              <a:rPr lang="en-US" dirty="0"/>
              <a:t>No data binding </a:t>
            </a:r>
          </a:p>
          <a:p>
            <a:pPr lvl="1"/>
            <a:r>
              <a:rPr lang="en-US" dirty="0"/>
              <a:t>No localization</a:t>
            </a:r>
          </a:p>
          <a:p>
            <a:pPr lvl="1"/>
            <a:r>
              <a:rPr lang="en-US" dirty="0"/>
              <a:t>No theming / styling</a:t>
            </a:r>
          </a:p>
          <a:p>
            <a:endParaRPr lang="en-US" dirty="0" smtClean="0"/>
          </a:p>
        </p:txBody>
      </p:sp>
    </p:spTree>
    <p:extLst>
      <p:ext uri="{BB962C8B-B14F-4D97-AF65-F5344CB8AC3E}">
        <p14:creationId xmlns:p14="http://schemas.microsoft.com/office/powerpoint/2010/main" val="833936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Demo: Slide Show</a:t>
            </a:r>
            <a:endParaRPr lang="en-GB" dirty="0"/>
          </a:p>
        </p:txBody>
      </p:sp>
    </p:spTree>
    <p:extLst>
      <p:ext uri="{BB962C8B-B14F-4D97-AF65-F5344CB8AC3E}">
        <p14:creationId xmlns:p14="http://schemas.microsoft.com/office/powerpoint/2010/main" val="1159418484"/>
      </p:ext>
    </p:extLst>
  </p:cSld>
  <p:clrMapOvr>
    <a:masterClrMapping/>
  </p:clrMapOvr>
  <mc:AlternateContent xmlns:mc="http://schemas.openxmlformats.org/markup-compatibility/2006" xmlns:p14="http://schemas.microsoft.com/office/powerpoint/2010/main">
    <mc:Choice Requires="p14">
      <p:transition spd="slow" p14:dur="1400">
        <p14:reveal/>
      </p:transition>
    </mc:Choice>
    <mc:Fallback xmlns="">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47639" y="148274"/>
            <a:ext cx="11653523" cy="982133"/>
          </a:xfrm>
        </p:spPr>
        <p:txBody>
          <a:bodyPr/>
          <a:lstStyle/>
          <a:p>
            <a:r>
              <a:rPr lang="en-US" dirty="0"/>
              <a:t>Visual Layer </a:t>
            </a:r>
            <a:r>
              <a:rPr lang="en-US" dirty="0" smtClean="0"/>
              <a:t>in Windows 8.1 </a:t>
            </a:r>
            <a:endParaRPr lang="en-US" dirty="0"/>
          </a:p>
        </p:txBody>
      </p:sp>
      <p:sp>
        <p:nvSpPr>
          <p:cNvPr id="4" name="Rectangle 3"/>
          <p:cNvSpPr/>
          <p:nvPr/>
        </p:nvSpPr>
        <p:spPr bwMode="auto">
          <a:xfrm>
            <a:off x="1763280" y="5388343"/>
            <a:ext cx="6349676" cy="113907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ctr" anchorCtr="0"/>
          <a:lstStyle/>
          <a:p>
            <a:pPr algn="ctr" defTabSz="914038"/>
            <a:r>
              <a:rPr lang="en-US" sz="1765" dirty="0">
                <a:solidFill>
                  <a:srgbClr val="FFFFFF"/>
                </a:solidFill>
              </a:rPr>
              <a:t>DirectX Family</a:t>
            </a: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p:cNvSpPr/>
          <p:nvPr/>
        </p:nvSpPr>
        <p:spPr bwMode="auto">
          <a:xfrm>
            <a:off x="1763281" y="4114249"/>
            <a:ext cx="4033912" cy="1007235"/>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ctr" anchorCtr="0"/>
          <a:lstStyle/>
          <a:p>
            <a:pPr algn="ctr" defTabSz="914038"/>
            <a:r>
              <a:rPr lang="en-US" sz="1765" dirty="0">
                <a:solidFill>
                  <a:srgbClr val="FFFFFF"/>
                </a:solidFill>
              </a:rPr>
              <a:t>DirectComposition / </a:t>
            </a:r>
            <a:r>
              <a:rPr lang="en-US" sz="1765" dirty="0" err="1">
                <a:solidFill>
                  <a:srgbClr val="FFFFFF"/>
                </a:solidFill>
              </a:rPr>
              <a:t>DirectManipulation</a:t>
            </a: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28" name="Rectangle 27"/>
          <p:cNvSpPr/>
          <p:nvPr/>
        </p:nvSpPr>
        <p:spPr bwMode="auto">
          <a:xfrm>
            <a:off x="1763280" y="2763147"/>
            <a:ext cx="4033912" cy="998083"/>
          </a:xfrm>
          <a:prstGeom prst="rect">
            <a:avLst/>
          </a:prstGeom>
          <a:solidFill>
            <a:srgbClr val="B4A0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ctr" anchorCtr="0"/>
          <a:lstStyle/>
          <a:p>
            <a:pPr algn="ctr" defTabSz="914038"/>
            <a:r>
              <a:rPr lang="en-US" sz="1600" dirty="0" err="1"/>
              <a:t>Windows.UI.Xaml</a:t>
            </a: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2" name="TextBox 1"/>
          <p:cNvSpPr txBox="1"/>
          <p:nvPr/>
        </p:nvSpPr>
        <p:spPr>
          <a:xfrm>
            <a:off x="8377813" y="2763147"/>
            <a:ext cx="3588019" cy="1104318"/>
          </a:xfrm>
          <a:prstGeom prst="rect">
            <a:avLst/>
          </a:prstGeom>
          <a:noFill/>
        </p:spPr>
        <p:txBody>
          <a:bodyPr wrap="square" lIns="179285" tIns="143428" rIns="179285" bIns="143428" rtlCol="0">
            <a:spAutoFit/>
          </a:bodyPr>
          <a:lstStyle/>
          <a:p>
            <a:pPr>
              <a:lnSpc>
                <a:spcPct val="90000"/>
              </a:lnSpc>
              <a:spcAft>
                <a:spcPts val="588"/>
              </a:spcAft>
            </a:pPr>
            <a:r>
              <a:rPr lang="en-US" sz="1961" dirty="0">
                <a:gradFill>
                  <a:gsLst>
                    <a:gs pos="2917">
                      <a:srgbClr val="404040"/>
                    </a:gs>
                    <a:gs pos="30000">
                      <a:srgbClr val="404040"/>
                    </a:gs>
                  </a:gsLst>
                  <a:lin ang="5400000" scaled="0"/>
                </a:gradFill>
              </a:rPr>
              <a:t>UI Tree, Control Model, Layout, Property System Databinding, Accessibility</a:t>
            </a:r>
          </a:p>
        </p:txBody>
      </p:sp>
      <p:sp>
        <p:nvSpPr>
          <p:cNvPr id="11" name="TextBox 10"/>
          <p:cNvSpPr txBox="1"/>
          <p:nvPr/>
        </p:nvSpPr>
        <p:spPr>
          <a:xfrm>
            <a:off x="8377813" y="4065708"/>
            <a:ext cx="4235603" cy="1104318"/>
          </a:xfrm>
          <a:prstGeom prst="rect">
            <a:avLst/>
          </a:prstGeom>
          <a:noFill/>
        </p:spPr>
        <p:txBody>
          <a:bodyPr wrap="square" lIns="179285" tIns="143428" rIns="179285" bIns="143428" rtlCol="0">
            <a:spAutoFit/>
          </a:bodyPr>
          <a:lstStyle/>
          <a:p>
            <a:pPr>
              <a:lnSpc>
                <a:spcPct val="90000"/>
              </a:lnSpc>
              <a:spcAft>
                <a:spcPts val="588"/>
              </a:spcAft>
            </a:pPr>
            <a:r>
              <a:rPr lang="en-US" sz="1961" dirty="0">
                <a:gradFill>
                  <a:gsLst>
                    <a:gs pos="2917">
                      <a:srgbClr val="404040"/>
                    </a:gs>
                    <a:gs pos="30000">
                      <a:srgbClr val="404040"/>
                    </a:gs>
                  </a:gsLst>
                  <a:lin ang="5400000" scaled="0"/>
                </a:gradFill>
              </a:rPr>
              <a:t>Composition Tree, Primitive Rendering, Animation Execution, Manipulation Threads</a:t>
            </a:r>
          </a:p>
        </p:txBody>
      </p:sp>
      <p:sp>
        <p:nvSpPr>
          <p:cNvPr id="12" name="TextBox 11"/>
          <p:cNvSpPr txBox="1"/>
          <p:nvPr/>
        </p:nvSpPr>
        <p:spPr>
          <a:xfrm>
            <a:off x="8377813" y="5269945"/>
            <a:ext cx="3212189" cy="1375872"/>
          </a:xfrm>
          <a:prstGeom prst="rect">
            <a:avLst/>
          </a:prstGeom>
          <a:noFill/>
        </p:spPr>
        <p:txBody>
          <a:bodyPr wrap="square" lIns="179285" tIns="143428" rIns="179285" bIns="143428" rtlCol="0">
            <a:spAutoFit/>
          </a:bodyPr>
          <a:lstStyle/>
          <a:p>
            <a:pPr>
              <a:lnSpc>
                <a:spcPct val="90000"/>
              </a:lnSpc>
              <a:spcAft>
                <a:spcPts val="588"/>
              </a:spcAft>
            </a:pPr>
            <a:r>
              <a:rPr lang="en-US" sz="1961" dirty="0">
                <a:gradFill>
                  <a:gsLst>
                    <a:gs pos="2917">
                      <a:srgbClr val="404040"/>
                    </a:gs>
                    <a:gs pos="30000">
                      <a:srgbClr val="404040"/>
                    </a:gs>
                  </a:gsLst>
                  <a:lin ang="5400000" scaled="0"/>
                </a:gradFill>
              </a:rPr>
              <a:t>2D and 3D drawing, Meshes, </a:t>
            </a:r>
            <a:r>
              <a:rPr lang="en-US" sz="1961" dirty="0" err="1">
                <a:gradFill>
                  <a:gsLst>
                    <a:gs pos="2917">
                      <a:srgbClr val="404040"/>
                    </a:gs>
                    <a:gs pos="30000">
                      <a:srgbClr val="404040"/>
                    </a:gs>
                  </a:gsLst>
                  <a:lin ang="5400000" scaled="0"/>
                </a:gradFill>
              </a:rPr>
              <a:t>Shaders</a:t>
            </a:r>
            <a:r>
              <a:rPr lang="en-US" sz="1961" dirty="0">
                <a:gradFill>
                  <a:gsLst>
                    <a:gs pos="2917">
                      <a:srgbClr val="404040"/>
                    </a:gs>
                    <a:gs pos="30000">
                      <a:srgbClr val="404040"/>
                    </a:gs>
                  </a:gsLst>
                  <a:lin ang="5400000" scaled="0"/>
                </a:gradFill>
              </a:rPr>
              <a:t>, high degree of control over presentation</a:t>
            </a:r>
          </a:p>
        </p:txBody>
      </p:sp>
      <p:sp>
        <p:nvSpPr>
          <p:cNvPr id="14" name="TextBox 13"/>
          <p:cNvSpPr txBox="1"/>
          <p:nvPr/>
        </p:nvSpPr>
        <p:spPr>
          <a:xfrm>
            <a:off x="140066" y="3022315"/>
            <a:ext cx="1419339" cy="669832"/>
          </a:xfrm>
          <a:prstGeom prst="rect">
            <a:avLst/>
          </a:prstGeom>
          <a:noFill/>
        </p:spPr>
        <p:txBody>
          <a:bodyPr wrap="square" lIns="179285" tIns="143428" rIns="179285" bIns="143428" rtlCol="0">
            <a:spAutoFit/>
          </a:bodyPr>
          <a:lstStyle/>
          <a:p>
            <a:pPr>
              <a:lnSpc>
                <a:spcPct val="90000"/>
              </a:lnSpc>
              <a:spcAft>
                <a:spcPts val="588"/>
              </a:spcAft>
            </a:pPr>
            <a:r>
              <a:rPr lang="en-US" sz="1372" dirty="0">
                <a:gradFill>
                  <a:gsLst>
                    <a:gs pos="2917">
                      <a:srgbClr val="404040"/>
                    </a:gs>
                    <a:gs pos="30000">
                      <a:srgbClr val="404040"/>
                    </a:gs>
                  </a:gsLst>
                  <a:lin ang="5400000" scaled="0"/>
                </a:gradFill>
              </a:rPr>
              <a:t>Framework Layer</a:t>
            </a:r>
          </a:p>
        </p:txBody>
      </p:sp>
      <p:sp>
        <p:nvSpPr>
          <p:cNvPr id="15" name="TextBox 14"/>
          <p:cNvSpPr txBox="1"/>
          <p:nvPr/>
        </p:nvSpPr>
        <p:spPr>
          <a:xfrm>
            <a:off x="97420" y="4251559"/>
            <a:ext cx="1419339" cy="745264"/>
          </a:xfrm>
          <a:prstGeom prst="rect">
            <a:avLst/>
          </a:prstGeom>
          <a:noFill/>
        </p:spPr>
        <p:txBody>
          <a:bodyPr wrap="square" lIns="179285" tIns="143428" rIns="179285" bIns="143428" rtlCol="0">
            <a:spAutoFit/>
          </a:bodyPr>
          <a:lstStyle/>
          <a:p>
            <a:pPr>
              <a:lnSpc>
                <a:spcPct val="90000"/>
              </a:lnSpc>
              <a:spcAft>
                <a:spcPts val="588"/>
              </a:spcAft>
            </a:pPr>
            <a:r>
              <a:rPr lang="en-US" sz="1372" dirty="0">
                <a:gradFill>
                  <a:gsLst>
                    <a:gs pos="2917">
                      <a:srgbClr val="404040"/>
                    </a:gs>
                    <a:gs pos="30000">
                      <a:srgbClr val="404040"/>
                    </a:gs>
                  </a:gsLst>
                  <a:lin ang="5400000" scaled="0"/>
                </a:gradFill>
              </a:rPr>
              <a:t>Visual</a:t>
            </a:r>
          </a:p>
          <a:p>
            <a:pPr>
              <a:lnSpc>
                <a:spcPct val="90000"/>
              </a:lnSpc>
              <a:spcAft>
                <a:spcPts val="588"/>
              </a:spcAft>
            </a:pPr>
            <a:r>
              <a:rPr lang="en-US" sz="1372" dirty="0">
                <a:gradFill>
                  <a:gsLst>
                    <a:gs pos="2917">
                      <a:srgbClr val="404040"/>
                    </a:gs>
                    <a:gs pos="30000">
                      <a:srgbClr val="404040"/>
                    </a:gs>
                  </a:gsLst>
                  <a:lin ang="5400000" scaled="0"/>
                </a:gradFill>
              </a:rPr>
              <a:t>Layer</a:t>
            </a:r>
            <a:endParaRPr lang="en-US" sz="1961" dirty="0">
              <a:gradFill>
                <a:gsLst>
                  <a:gs pos="2917">
                    <a:srgbClr val="404040"/>
                  </a:gs>
                  <a:gs pos="30000">
                    <a:srgbClr val="404040"/>
                  </a:gs>
                </a:gsLst>
                <a:lin ang="5400000" scaled="0"/>
              </a:gradFill>
            </a:endParaRPr>
          </a:p>
        </p:txBody>
      </p:sp>
      <p:sp>
        <p:nvSpPr>
          <p:cNvPr id="17" name="Rectangle 16"/>
          <p:cNvSpPr/>
          <p:nvPr/>
        </p:nvSpPr>
        <p:spPr bwMode="auto">
          <a:xfrm>
            <a:off x="1763280" y="1412046"/>
            <a:ext cx="6349676" cy="52291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ctr" anchorCtr="0"/>
          <a:lstStyle/>
          <a:p>
            <a:pPr algn="ctr" defTabSz="914038"/>
            <a:r>
              <a:rPr lang="en-US" sz="1765" dirty="0">
                <a:solidFill>
                  <a:srgbClr val="FFFFFF"/>
                </a:solidFill>
              </a:rPr>
              <a:t>Windows 8.1 / Phone Store Apps</a:t>
            </a: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18" name="TextBox 17"/>
          <p:cNvSpPr txBox="1"/>
          <p:nvPr/>
        </p:nvSpPr>
        <p:spPr>
          <a:xfrm>
            <a:off x="127096" y="5622965"/>
            <a:ext cx="1419339" cy="669832"/>
          </a:xfrm>
          <a:prstGeom prst="rect">
            <a:avLst/>
          </a:prstGeom>
          <a:noFill/>
        </p:spPr>
        <p:txBody>
          <a:bodyPr wrap="square" lIns="179285" tIns="143428" rIns="179285" bIns="143428" rtlCol="0">
            <a:spAutoFit/>
          </a:bodyPr>
          <a:lstStyle/>
          <a:p>
            <a:pPr>
              <a:lnSpc>
                <a:spcPct val="90000"/>
              </a:lnSpc>
              <a:spcAft>
                <a:spcPts val="588"/>
              </a:spcAft>
            </a:pPr>
            <a:r>
              <a:rPr lang="en-US" sz="1372" dirty="0">
                <a:gradFill>
                  <a:gsLst>
                    <a:gs pos="2917">
                      <a:srgbClr val="404040"/>
                    </a:gs>
                    <a:gs pos="30000">
                      <a:srgbClr val="404040"/>
                    </a:gs>
                  </a:gsLst>
                  <a:lin ang="5400000" scaled="0"/>
                </a:gradFill>
              </a:rPr>
              <a:t>Graphics Layer</a:t>
            </a:r>
            <a:endParaRPr lang="en-US" sz="1961" dirty="0">
              <a:gradFill>
                <a:gsLst>
                  <a:gs pos="2917">
                    <a:srgbClr val="404040"/>
                  </a:gs>
                  <a:gs pos="30000">
                    <a:srgbClr val="404040"/>
                  </a:gs>
                </a:gsLst>
                <a:lin ang="5400000" scaled="0"/>
              </a:gradFill>
            </a:endParaRPr>
          </a:p>
        </p:txBody>
      </p:sp>
      <p:sp>
        <p:nvSpPr>
          <p:cNvPr id="16" name="Right Arrow 15"/>
          <p:cNvSpPr/>
          <p:nvPr/>
        </p:nvSpPr>
        <p:spPr bwMode="auto">
          <a:xfrm rot="5400000">
            <a:off x="3503433" y="2188327"/>
            <a:ext cx="553606" cy="298808"/>
          </a:xfrm>
          <a:prstGeom prst="rightArrow">
            <a:avLst/>
          </a:prstGeom>
          <a:solidFill>
            <a:srgbClr val="B4A0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19" name="Right Arrow 18"/>
          <p:cNvSpPr/>
          <p:nvPr/>
        </p:nvSpPr>
        <p:spPr bwMode="auto">
          <a:xfrm rot="5400000">
            <a:off x="6001038" y="3575231"/>
            <a:ext cx="3327413" cy="298808"/>
          </a:xfrm>
          <a:prstGeom prst="rightArrow">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8443961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fade">
                                      <p:cBhvr>
                                        <p:cTn id="10" dur="500"/>
                                        <p:tgtEl>
                                          <p:spTgt spid="2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fade">
                                      <p:cBhvr>
                                        <p:cTn id="24" dur="500"/>
                                        <p:tgtEl>
                                          <p:spTgt spid="19"/>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6"/>
                                        </p:tgtEl>
                                        <p:attrNameLst>
                                          <p:attrName>style.visibility</p:attrName>
                                        </p:attrNameLst>
                                      </p:cBhvr>
                                      <p:to>
                                        <p:strVal val="visible"/>
                                      </p:to>
                                    </p:set>
                                    <p:animEffect transition="in" filter="fade">
                                      <p:cBhvr>
                                        <p:cTn id="29" dur="500"/>
                                        <p:tgtEl>
                                          <p:spTgt spid="26"/>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6" grpId="0" animBg="1"/>
      <p:bldP spid="28" grpId="0" animBg="1"/>
      <p:bldP spid="2" grpId="0"/>
      <p:bldP spid="11" grpId="0"/>
      <p:bldP spid="12" grpId="0"/>
      <p:bldP spid="16" grpId="0" animBg="1"/>
      <p:bldP spid="1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Visual Layer in Windows 10</a:t>
            </a:r>
            <a:endParaRPr lang="en-US" dirty="0"/>
          </a:p>
        </p:txBody>
      </p:sp>
      <p:sp>
        <p:nvSpPr>
          <p:cNvPr id="4" name="Rectangle 3"/>
          <p:cNvSpPr/>
          <p:nvPr/>
        </p:nvSpPr>
        <p:spPr bwMode="auto">
          <a:xfrm>
            <a:off x="1763280" y="5388343"/>
            <a:ext cx="6349676" cy="113907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ctr" anchorCtr="0"/>
          <a:lstStyle/>
          <a:p>
            <a:pPr algn="ctr" defTabSz="914038"/>
            <a:r>
              <a:rPr lang="en-US" sz="1765" dirty="0">
                <a:solidFill>
                  <a:srgbClr val="FFFFFF"/>
                </a:solidFill>
              </a:rPr>
              <a:t>DirectX Family</a:t>
            </a: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p:cNvSpPr/>
          <p:nvPr/>
        </p:nvSpPr>
        <p:spPr bwMode="auto">
          <a:xfrm>
            <a:off x="1763281" y="4114249"/>
            <a:ext cx="5319096" cy="1007235"/>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ctr" anchorCtr="0"/>
          <a:lstStyle/>
          <a:p>
            <a:pPr algn="ctr" defTabSz="914038"/>
            <a:r>
              <a:rPr lang="en-US" sz="1765" dirty="0" err="1">
                <a:solidFill>
                  <a:srgbClr val="FFFFFF"/>
                </a:solidFill>
              </a:rPr>
              <a:t>Windows.UI.Composition</a:t>
            </a: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28" name="Rectangle 27"/>
          <p:cNvSpPr/>
          <p:nvPr/>
        </p:nvSpPr>
        <p:spPr bwMode="auto">
          <a:xfrm>
            <a:off x="1763280" y="2763147"/>
            <a:ext cx="4033912" cy="998083"/>
          </a:xfrm>
          <a:prstGeom prst="rect">
            <a:avLst/>
          </a:prstGeom>
          <a:solidFill>
            <a:srgbClr val="B4A0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ctr" anchorCtr="0"/>
          <a:lstStyle/>
          <a:p>
            <a:pPr algn="ctr" defTabSz="914038"/>
            <a:r>
              <a:rPr lang="en-US" dirty="0" err="1" smtClean="0"/>
              <a:t>Windows.UI.Xaml</a:t>
            </a: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11" name="TextBox 10"/>
          <p:cNvSpPr txBox="1"/>
          <p:nvPr/>
        </p:nvSpPr>
        <p:spPr>
          <a:xfrm>
            <a:off x="8375629" y="4251559"/>
            <a:ext cx="3588019" cy="1022935"/>
          </a:xfrm>
          <a:prstGeom prst="rect">
            <a:avLst/>
          </a:prstGeom>
          <a:noFill/>
        </p:spPr>
        <p:txBody>
          <a:bodyPr wrap="square" lIns="179285" tIns="143428" rIns="179285" bIns="143428" rtlCol="0">
            <a:spAutoFit/>
          </a:bodyPr>
          <a:lstStyle/>
          <a:p>
            <a:pPr>
              <a:lnSpc>
                <a:spcPct val="90000"/>
              </a:lnSpc>
              <a:spcAft>
                <a:spcPts val="588"/>
              </a:spcAft>
            </a:pPr>
            <a:r>
              <a:rPr lang="en-US" sz="1765" dirty="0" smtClean="0">
                <a:gradFill>
                  <a:gsLst>
                    <a:gs pos="2917">
                      <a:srgbClr val="404040"/>
                    </a:gs>
                    <a:gs pos="30000">
                      <a:srgbClr val="404040"/>
                    </a:gs>
                  </a:gsLst>
                  <a:lin ang="5400000" scaled="0"/>
                </a:gradFill>
              </a:rPr>
              <a:t>Visuals, Animations &amp; Expressions, Effects, Input Routing &amp; Manipulations</a:t>
            </a:r>
            <a:endParaRPr lang="en-US" sz="1765" dirty="0">
              <a:gradFill>
                <a:gsLst>
                  <a:gs pos="2917">
                    <a:srgbClr val="404040"/>
                  </a:gs>
                  <a:gs pos="30000">
                    <a:srgbClr val="404040"/>
                  </a:gs>
                </a:gsLst>
                <a:lin ang="5400000" scaled="0"/>
              </a:gradFill>
            </a:endParaRPr>
          </a:p>
        </p:txBody>
      </p:sp>
      <p:sp>
        <p:nvSpPr>
          <p:cNvPr id="14" name="TextBox 13"/>
          <p:cNvSpPr txBox="1"/>
          <p:nvPr/>
        </p:nvSpPr>
        <p:spPr>
          <a:xfrm>
            <a:off x="140066" y="3022315"/>
            <a:ext cx="1419339" cy="669832"/>
          </a:xfrm>
          <a:prstGeom prst="rect">
            <a:avLst/>
          </a:prstGeom>
          <a:noFill/>
        </p:spPr>
        <p:txBody>
          <a:bodyPr wrap="square" lIns="179285" tIns="143428" rIns="179285" bIns="143428" rtlCol="0">
            <a:spAutoFit/>
          </a:bodyPr>
          <a:lstStyle/>
          <a:p>
            <a:pPr>
              <a:lnSpc>
                <a:spcPct val="90000"/>
              </a:lnSpc>
              <a:spcAft>
                <a:spcPts val="588"/>
              </a:spcAft>
            </a:pPr>
            <a:r>
              <a:rPr lang="en-US" sz="1372" dirty="0">
                <a:gradFill>
                  <a:gsLst>
                    <a:gs pos="2917">
                      <a:srgbClr val="404040"/>
                    </a:gs>
                    <a:gs pos="30000">
                      <a:srgbClr val="404040"/>
                    </a:gs>
                  </a:gsLst>
                  <a:lin ang="5400000" scaled="0"/>
                </a:gradFill>
              </a:rPr>
              <a:t>Framework Layer</a:t>
            </a:r>
          </a:p>
        </p:txBody>
      </p:sp>
      <p:sp>
        <p:nvSpPr>
          <p:cNvPr id="15" name="TextBox 14"/>
          <p:cNvSpPr txBox="1"/>
          <p:nvPr/>
        </p:nvSpPr>
        <p:spPr>
          <a:xfrm>
            <a:off x="97420" y="4251559"/>
            <a:ext cx="1419339" cy="745264"/>
          </a:xfrm>
          <a:prstGeom prst="rect">
            <a:avLst/>
          </a:prstGeom>
          <a:noFill/>
        </p:spPr>
        <p:txBody>
          <a:bodyPr wrap="square" lIns="179285" tIns="143428" rIns="179285" bIns="143428" rtlCol="0">
            <a:spAutoFit/>
          </a:bodyPr>
          <a:lstStyle/>
          <a:p>
            <a:pPr>
              <a:lnSpc>
                <a:spcPct val="90000"/>
              </a:lnSpc>
              <a:spcAft>
                <a:spcPts val="588"/>
              </a:spcAft>
            </a:pPr>
            <a:r>
              <a:rPr lang="en-US" sz="1372" dirty="0">
                <a:gradFill>
                  <a:gsLst>
                    <a:gs pos="2917">
                      <a:srgbClr val="404040"/>
                    </a:gs>
                    <a:gs pos="30000">
                      <a:srgbClr val="404040"/>
                    </a:gs>
                  </a:gsLst>
                  <a:lin ang="5400000" scaled="0"/>
                </a:gradFill>
              </a:rPr>
              <a:t>Visual</a:t>
            </a:r>
          </a:p>
          <a:p>
            <a:pPr>
              <a:lnSpc>
                <a:spcPct val="90000"/>
              </a:lnSpc>
              <a:spcAft>
                <a:spcPts val="588"/>
              </a:spcAft>
            </a:pPr>
            <a:r>
              <a:rPr lang="en-US" sz="1372" dirty="0">
                <a:gradFill>
                  <a:gsLst>
                    <a:gs pos="2917">
                      <a:srgbClr val="404040"/>
                    </a:gs>
                    <a:gs pos="30000">
                      <a:srgbClr val="404040"/>
                    </a:gs>
                  </a:gsLst>
                  <a:lin ang="5400000" scaled="0"/>
                </a:gradFill>
              </a:rPr>
              <a:t>Layer</a:t>
            </a:r>
            <a:endParaRPr lang="en-US" sz="1961" dirty="0">
              <a:gradFill>
                <a:gsLst>
                  <a:gs pos="2917">
                    <a:srgbClr val="404040"/>
                  </a:gs>
                  <a:gs pos="30000">
                    <a:srgbClr val="404040"/>
                  </a:gs>
                </a:gsLst>
                <a:lin ang="5400000" scaled="0"/>
              </a:gradFill>
            </a:endParaRPr>
          </a:p>
        </p:txBody>
      </p:sp>
      <p:sp>
        <p:nvSpPr>
          <p:cNvPr id="17" name="Rectangle 16"/>
          <p:cNvSpPr/>
          <p:nvPr/>
        </p:nvSpPr>
        <p:spPr bwMode="auto">
          <a:xfrm>
            <a:off x="1763280" y="1412046"/>
            <a:ext cx="6349676" cy="52291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ctr" anchorCtr="0"/>
          <a:lstStyle/>
          <a:p>
            <a:pPr algn="ctr" defTabSz="914038"/>
            <a:r>
              <a:rPr lang="en-US" sz="1765" dirty="0">
                <a:solidFill>
                  <a:srgbClr val="FFFFFF"/>
                </a:solidFill>
              </a:rPr>
              <a:t>Universal Windows Application</a:t>
            </a: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18" name="TextBox 17"/>
          <p:cNvSpPr txBox="1"/>
          <p:nvPr/>
        </p:nvSpPr>
        <p:spPr>
          <a:xfrm>
            <a:off x="127096" y="5622964"/>
            <a:ext cx="1419339" cy="475974"/>
          </a:xfrm>
          <a:prstGeom prst="rect">
            <a:avLst/>
          </a:prstGeom>
          <a:noFill/>
        </p:spPr>
        <p:txBody>
          <a:bodyPr wrap="square" lIns="179285" tIns="143428" rIns="179285" bIns="143428" rtlCol="0">
            <a:spAutoFit/>
          </a:bodyPr>
          <a:lstStyle/>
          <a:p>
            <a:pPr>
              <a:lnSpc>
                <a:spcPct val="90000"/>
              </a:lnSpc>
              <a:spcAft>
                <a:spcPts val="588"/>
              </a:spcAft>
            </a:pPr>
            <a:r>
              <a:rPr lang="en-US" sz="1372" dirty="0">
                <a:gradFill>
                  <a:gsLst>
                    <a:gs pos="2917">
                      <a:srgbClr val="404040"/>
                    </a:gs>
                    <a:gs pos="30000">
                      <a:srgbClr val="404040"/>
                    </a:gs>
                  </a:gsLst>
                  <a:lin ang="5400000" scaled="0"/>
                </a:gradFill>
              </a:rPr>
              <a:t>Graphics Layer</a:t>
            </a:r>
            <a:endParaRPr lang="en-US" sz="1961" dirty="0">
              <a:gradFill>
                <a:gsLst>
                  <a:gs pos="2917">
                    <a:srgbClr val="404040"/>
                  </a:gs>
                  <a:gs pos="30000">
                    <a:srgbClr val="404040"/>
                  </a:gs>
                </a:gsLst>
                <a:lin ang="5400000" scaled="0"/>
              </a:gradFill>
            </a:endParaRPr>
          </a:p>
        </p:txBody>
      </p:sp>
      <p:sp>
        <p:nvSpPr>
          <p:cNvPr id="16" name="Right Arrow 15"/>
          <p:cNvSpPr/>
          <p:nvPr/>
        </p:nvSpPr>
        <p:spPr bwMode="auto">
          <a:xfrm rot="5400000">
            <a:off x="3503433" y="2188327"/>
            <a:ext cx="553606" cy="298808"/>
          </a:xfrm>
          <a:prstGeom prst="rightArrow">
            <a:avLst/>
          </a:prstGeom>
          <a:solidFill>
            <a:srgbClr val="B4A0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19" name="Right Arrow 18"/>
          <p:cNvSpPr/>
          <p:nvPr/>
        </p:nvSpPr>
        <p:spPr bwMode="auto">
          <a:xfrm rot="5400000">
            <a:off x="6001038" y="3575231"/>
            <a:ext cx="3327413" cy="298808"/>
          </a:xfrm>
          <a:prstGeom prst="rightArrow">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20" name="Right Arrow 19"/>
          <p:cNvSpPr/>
          <p:nvPr/>
        </p:nvSpPr>
        <p:spPr bwMode="auto">
          <a:xfrm rot="5400000">
            <a:off x="5467121" y="2913916"/>
            <a:ext cx="2004779" cy="298808"/>
          </a:xfrm>
          <a:prstGeom prst="rightArrow">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Box 4"/>
          <p:cNvSpPr txBox="1"/>
          <p:nvPr/>
        </p:nvSpPr>
        <p:spPr>
          <a:xfrm>
            <a:off x="8486466" y="3034065"/>
            <a:ext cx="3716192" cy="646331"/>
          </a:xfrm>
          <a:prstGeom prst="rect">
            <a:avLst/>
          </a:prstGeom>
          <a:noFill/>
        </p:spPr>
        <p:txBody>
          <a:bodyPr wrap="square" rtlCol="0">
            <a:spAutoFit/>
          </a:bodyPr>
          <a:lstStyle/>
          <a:p>
            <a:r>
              <a:rPr lang="en-US" dirty="0" smtClean="0"/>
              <a:t>Controls, layout, markup, accessibility, data binding </a:t>
            </a:r>
            <a:endParaRPr lang="en-US" dirty="0"/>
          </a:p>
        </p:txBody>
      </p:sp>
      <p:sp>
        <p:nvSpPr>
          <p:cNvPr id="6" name="TextBox 5"/>
          <p:cNvSpPr txBox="1"/>
          <p:nvPr/>
        </p:nvSpPr>
        <p:spPr>
          <a:xfrm>
            <a:off x="8508144" y="5498773"/>
            <a:ext cx="3322987" cy="1200329"/>
          </a:xfrm>
          <a:prstGeom prst="rect">
            <a:avLst/>
          </a:prstGeom>
          <a:noFill/>
        </p:spPr>
        <p:txBody>
          <a:bodyPr wrap="square" rtlCol="0">
            <a:spAutoFit/>
          </a:bodyPr>
          <a:lstStyle/>
          <a:p>
            <a:pPr lvl="0"/>
            <a:r>
              <a:rPr lang="en-US" dirty="0"/>
              <a:t>Text </a:t>
            </a:r>
            <a:r>
              <a:rPr lang="en-US" dirty="0" smtClean="0"/>
              <a:t>rasterization, shapes </a:t>
            </a:r>
            <a:r>
              <a:rPr lang="en-US" dirty="0"/>
              <a:t>&amp; vector rasterization</a:t>
            </a:r>
          </a:p>
          <a:p>
            <a:pPr lvl="0"/>
            <a:r>
              <a:rPr lang="en-US" dirty="0" smtClean="0"/>
              <a:t>ink </a:t>
            </a:r>
            <a:r>
              <a:rPr lang="en-US" dirty="0"/>
              <a:t>rendering</a:t>
            </a:r>
          </a:p>
          <a:p>
            <a:endParaRPr lang="en-US" dirty="0"/>
          </a:p>
        </p:txBody>
      </p:sp>
      <p:sp>
        <p:nvSpPr>
          <p:cNvPr id="2" name="Rectangle 1"/>
          <p:cNvSpPr/>
          <p:nvPr/>
        </p:nvSpPr>
        <p:spPr>
          <a:xfrm>
            <a:off x="5972408" y="3244334"/>
            <a:ext cx="247184" cy="369332"/>
          </a:xfrm>
          <a:prstGeom prst="rect">
            <a:avLst/>
          </a:prstGeom>
        </p:spPr>
        <p:txBody>
          <a:bodyPr wrap="none">
            <a:spAutoFit/>
          </a:bodyPr>
          <a:lstStyle/>
          <a:p>
            <a:r>
              <a:rPr lang="en-US" dirty="0"/>
              <a:t> </a:t>
            </a:r>
          </a:p>
        </p:txBody>
      </p:sp>
      <p:sp>
        <p:nvSpPr>
          <p:cNvPr id="24" name="Up-Down Arrow 23"/>
          <p:cNvSpPr/>
          <p:nvPr/>
        </p:nvSpPr>
        <p:spPr>
          <a:xfrm>
            <a:off x="11443259" y="1666431"/>
            <a:ext cx="479503" cy="4542494"/>
          </a:xfrm>
          <a:prstGeom prst="up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TextBox 24"/>
          <p:cNvSpPr txBox="1"/>
          <p:nvPr/>
        </p:nvSpPr>
        <p:spPr>
          <a:xfrm>
            <a:off x="11368661" y="1305548"/>
            <a:ext cx="628698" cy="369332"/>
          </a:xfrm>
          <a:prstGeom prst="rect">
            <a:avLst/>
          </a:prstGeom>
          <a:noFill/>
        </p:spPr>
        <p:txBody>
          <a:bodyPr wrap="none" rtlCol="0">
            <a:spAutoFit/>
          </a:bodyPr>
          <a:lstStyle/>
          <a:p>
            <a:r>
              <a:rPr lang="en-US" dirty="0" smtClean="0">
                <a:solidFill>
                  <a:schemeClr val="tx2"/>
                </a:solidFill>
                <a:latin typeface="+mj-lt"/>
              </a:rPr>
              <a:t>Easy</a:t>
            </a:r>
            <a:endParaRPr lang="en-US" dirty="0">
              <a:solidFill>
                <a:schemeClr val="tx2"/>
              </a:solidFill>
              <a:latin typeface="+mj-lt"/>
            </a:endParaRPr>
          </a:p>
        </p:txBody>
      </p:sp>
      <p:sp>
        <p:nvSpPr>
          <p:cNvPr id="27" name="TextBox 26"/>
          <p:cNvSpPr txBox="1"/>
          <p:nvPr/>
        </p:nvSpPr>
        <p:spPr>
          <a:xfrm>
            <a:off x="11175583" y="6237699"/>
            <a:ext cx="949171" cy="369332"/>
          </a:xfrm>
          <a:prstGeom prst="rect">
            <a:avLst/>
          </a:prstGeom>
          <a:noFill/>
        </p:spPr>
        <p:txBody>
          <a:bodyPr wrap="none" rtlCol="0">
            <a:spAutoFit/>
          </a:bodyPr>
          <a:lstStyle/>
          <a:p>
            <a:r>
              <a:rPr lang="en-US" dirty="0" smtClean="0">
                <a:solidFill>
                  <a:schemeClr val="tx2"/>
                </a:solidFill>
                <a:latin typeface="+mj-lt"/>
              </a:rPr>
              <a:t>Possible</a:t>
            </a:r>
            <a:endParaRPr lang="en-US" dirty="0">
              <a:solidFill>
                <a:schemeClr val="tx2"/>
              </a:solidFill>
              <a:latin typeface="+mj-lt"/>
            </a:endParaRPr>
          </a:p>
        </p:txBody>
      </p:sp>
    </p:spTree>
    <p:extLst>
      <p:ext uri="{BB962C8B-B14F-4D97-AF65-F5344CB8AC3E}">
        <p14:creationId xmlns:p14="http://schemas.microsoft.com/office/powerpoint/2010/main" val="28191542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Subtitle 16"/>
          <p:cNvSpPr>
            <a:spLocks noGrp="1"/>
          </p:cNvSpPr>
          <p:nvPr>
            <p:ph type="subTitle" idx="1"/>
          </p:nvPr>
        </p:nvSpPr>
        <p:spPr/>
        <p:txBody>
          <a:bodyPr/>
          <a:lstStyle/>
          <a:p>
            <a:endParaRPr lang="en-US" dirty="0"/>
          </a:p>
        </p:txBody>
      </p:sp>
      <p:sp>
        <p:nvSpPr>
          <p:cNvPr id="5" name="Rectangle 4"/>
          <p:cNvSpPr/>
          <p:nvPr/>
        </p:nvSpPr>
        <p:spPr>
          <a:xfrm>
            <a:off x="268815" y="1259010"/>
            <a:ext cx="3844292" cy="173214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a:lnSpc>
                <a:spcPct val="90000"/>
              </a:lnSpc>
              <a:spcBef>
                <a:spcPts val="800"/>
              </a:spcBef>
            </a:pPr>
            <a:endParaRPr lang="en-US" sz="2400" dirty="0">
              <a:latin typeface="+mj-lt"/>
            </a:endParaRPr>
          </a:p>
          <a:p>
            <a:pPr algn="ctr">
              <a:lnSpc>
                <a:spcPct val="90000"/>
              </a:lnSpc>
              <a:spcBef>
                <a:spcPts val="800"/>
              </a:spcBef>
            </a:pPr>
            <a:r>
              <a:rPr lang="en-US" sz="3200" dirty="0">
                <a:latin typeface="+mj-lt"/>
              </a:rPr>
              <a:t>Content Visuals</a:t>
            </a:r>
            <a:endParaRPr lang="en-US" sz="2400" dirty="0">
              <a:latin typeface="+mj-lt"/>
            </a:endParaRPr>
          </a:p>
          <a:p>
            <a:pPr algn="ctr">
              <a:lnSpc>
                <a:spcPct val="90000"/>
              </a:lnSpc>
              <a:spcBef>
                <a:spcPts val="800"/>
              </a:spcBef>
            </a:pPr>
            <a:r>
              <a:rPr lang="en-US" sz="1600" dirty="0">
                <a:latin typeface="+mj-lt"/>
              </a:rPr>
              <a:t>Family of lightweight rendering objects.</a:t>
            </a:r>
          </a:p>
        </p:txBody>
      </p:sp>
      <p:sp>
        <p:nvSpPr>
          <p:cNvPr id="7" name="Rectangle 6"/>
          <p:cNvSpPr/>
          <p:nvPr/>
        </p:nvSpPr>
        <p:spPr>
          <a:xfrm>
            <a:off x="4216268" y="1259010"/>
            <a:ext cx="3844292" cy="173214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a:lnSpc>
                <a:spcPct val="90000"/>
              </a:lnSpc>
              <a:spcBef>
                <a:spcPts val="800"/>
              </a:spcBef>
            </a:pPr>
            <a:endParaRPr lang="en-US" sz="2400" dirty="0">
              <a:latin typeface="+mj-lt"/>
            </a:endParaRPr>
          </a:p>
          <a:p>
            <a:pPr algn="ctr">
              <a:lnSpc>
                <a:spcPct val="90000"/>
              </a:lnSpc>
              <a:spcBef>
                <a:spcPts val="800"/>
              </a:spcBef>
            </a:pPr>
            <a:r>
              <a:rPr lang="en-US" sz="3200" dirty="0">
                <a:latin typeface="+mj-lt"/>
              </a:rPr>
              <a:t>Effects system</a:t>
            </a:r>
          </a:p>
          <a:p>
            <a:pPr algn="ctr">
              <a:lnSpc>
                <a:spcPct val="90000"/>
              </a:lnSpc>
              <a:spcBef>
                <a:spcPts val="800"/>
              </a:spcBef>
            </a:pPr>
            <a:r>
              <a:rPr lang="en-US" sz="1467" dirty="0">
                <a:latin typeface="+mj-lt"/>
              </a:rPr>
              <a:t>Real-time effects system whose effects can be customized, animated and chained.</a:t>
            </a:r>
          </a:p>
        </p:txBody>
      </p:sp>
      <p:sp>
        <p:nvSpPr>
          <p:cNvPr id="8" name="Rectangle 7"/>
          <p:cNvSpPr/>
          <p:nvPr/>
        </p:nvSpPr>
        <p:spPr>
          <a:xfrm>
            <a:off x="259086" y="2991156"/>
            <a:ext cx="3844293" cy="2768709"/>
          </a:xfrm>
          <a:prstGeom prst="rect">
            <a:avLst/>
          </a:prstGeom>
          <a:solidFill>
            <a:schemeClr val="bg1"/>
          </a:solidFill>
          <a:ln w="3175">
            <a:solidFill>
              <a:srgbClr val="00BCF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228594" indent="-228594">
              <a:lnSpc>
                <a:spcPct val="90000"/>
              </a:lnSpc>
              <a:spcBef>
                <a:spcPts val="800"/>
              </a:spcBef>
              <a:buFont typeface="Arial" panose="020B0604020202020204" pitchFamily="34" charset="0"/>
              <a:buChar char="•"/>
            </a:pPr>
            <a:r>
              <a:rPr lang="en-US" b="1" dirty="0">
                <a:solidFill>
                  <a:schemeClr val="tx2"/>
                </a:solidFill>
                <a:latin typeface="+mj-lt"/>
                <a:cs typeface="Segoe UI Semibold" panose="020B0702040204020203" pitchFamily="34" charset="0"/>
              </a:rPr>
              <a:t>SpriteVisual</a:t>
            </a:r>
          </a:p>
          <a:p>
            <a:pPr marL="685783" lvl="1" indent="-228594">
              <a:lnSpc>
                <a:spcPct val="90000"/>
              </a:lnSpc>
              <a:spcBef>
                <a:spcPts val="800"/>
              </a:spcBef>
              <a:buFont typeface="Arial" panose="020B0604020202020204" pitchFamily="34" charset="0"/>
              <a:buChar char="•"/>
            </a:pPr>
            <a:r>
              <a:rPr lang="en-US" sz="1333" dirty="0">
                <a:solidFill>
                  <a:schemeClr val="tx2"/>
                </a:solidFill>
                <a:latin typeface="+mj-lt"/>
                <a:cs typeface="Segoe UI Semibold" panose="020B0702040204020203" pitchFamily="34" charset="0"/>
              </a:rPr>
              <a:t>Solid color content</a:t>
            </a:r>
          </a:p>
          <a:p>
            <a:pPr marL="685783" lvl="1" indent="-228594">
              <a:lnSpc>
                <a:spcPct val="90000"/>
              </a:lnSpc>
              <a:spcBef>
                <a:spcPts val="800"/>
              </a:spcBef>
              <a:buFont typeface="Arial" panose="020B0604020202020204" pitchFamily="34" charset="0"/>
              <a:buChar char="•"/>
            </a:pPr>
            <a:r>
              <a:rPr lang="en-US" sz="1333" dirty="0">
                <a:solidFill>
                  <a:schemeClr val="tx2"/>
                </a:solidFill>
                <a:latin typeface="+mj-lt"/>
                <a:cs typeface="Segoe UI Semibold" panose="020B0702040204020203" pitchFamily="34" charset="0"/>
              </a:rPr>
              <a:t>Image content</a:t>
            </a:r>
          </a:p>
          <a:p>
            <a:pPr marL="685783" lvl="1" indent="-228594">
              <a:lnSpc>
                <a:spcPct val="90000"/>
              </a:lnSpc>
              <a:spcBef>
                <a:spcPts val="800"/>
              </a:spcBef>
              <a:buFont typeface="Arial" panose="020B0604020202020204" pitchFamily="34" charset="0"/>
              <a:buChar char="•"/>
            </a:pPr>
            <a:r>
              <a:rPr lang="en-US" sz="1333" dirty="0">
                <a:solidFill>
                  <a:schemeClr val="tx2"/>
                </a:solidFill>
                <a:latin typeface="+mj-lt"/>
                <a:cs typeface="Segoe UI Semibold" panose="020B0702040204020203" pitchFamily="34" charset="0"/>
              </a:rPr>
              <a:t>D2D/D3D </a:t>
            </a:r>
            <a:r>
              <a:rPr lang="en-US" sz="1333" dirty="0" smtClean="0">
                <a:solidFill>
                  <a:schemeClr val="tx2"/>
                </a:solidFill>
                <a:latin typeface="+mj-lt"/>
                <a:cs typeface="Segoe UI Semibold" panose="020B0702040204020203" pitchFamily="34" charset="0"/>
              </a:rPr>
              <a:t>content</a:t>
            </a:r>
          </a:p>
          <a:p>
            <a:pPr marL="685783" lvl="1" indent="-228594">
              <a:lnSpc>
                <a:spcPct val="90000"/>
              </a:lnSpc>
              <a:spcBef>
                <a:spcPts val="800"/>
              </a:spcBef>
              <a:buFont typeface="Arial" panose="020B0604020202020204" pitchFamily="34" charset="0"/>
              <a:buChar char="•"/>
            </a:pPr>
            <a:r>
              <a:rPr lang="en-US" sz="1330" dirty="0" smtClean="0">
                <a:solidFill>
                  <a:schemeClr val="tx2"/>
                </a:solidFill>
                <a:latin typeface="+mj-lt"/>
                <a:cs typeface="Segoe UI Semibold" panose="020B0702040204020203" pitchFamily="34" charset="0"/>
              </a:rPr>
              <a:t>CompositionDrawingImage</a:t>
            </a:r>
          </a:p>
          <a:p>
            <a:pPr marL="685783" lvl="1" indent="-228594">
              <a:lnSpc>
                <a:spcPct val="90000"/>
              </a:lnSpc>
              <a:spcBef>
                <a:spcPts val="800"/>
              </a:spcBef>
              <a:buFont typeface="Arial" panose="020B0604020202020204" pitchFamily="34" charset="0"/>
              <a:buChar char="•"/>
            </a:pPr>
            <a:r>
              <a:rPr lang="en-US" sz="1330" dirty="0" smtClean="0">
                <a:solidFill>
                  <a:schemeClr val="tx2"/>
                </a:solidFill>
                <a:latin typeface="+mj-lt"/>
                <a:cs typeface="Segoe UI Semibold" panose="020B0702040204020203" pitchFamily="34" charset="0"/>
              </a:rPr>
              <a:t>AnchorPoint</a:t>
            </a:r>
          </a:p>
          <a:p>
            <a:pPr marL="685783" lvl="1" indent="-228594">
              <a:lnSpc>
                <a:spcPct val="90000"/>
              </a:lnSpc>
              <a:spcBef>
                <a:spcPts val="800"/>
              </a:spcBef>
              <a:buFont typeface="Arial" panose="020B0604020202020204" pitchFamily="34" charset="0"/>
              <a:buChar char="•"/>
            </a:pPr>
            <a:r>
              <a:rPr lang="en-US" sz="1330" dirty="0" smtClean="0">
                <a:solidFill>
                  <a:schemeClr val="tx2"/>
                </a:solidFill>
                <a:latin typeface="+mj-lt"/>
                <a:cs typeface="Segoe UI Semibold" panose="020B0702040204020203" pitchFamily="34" charset="0"/>
              </a:rPr>
              <a:t>Backface visibility</a:t>
            </a:r>
            <a:endParaRPr lang="en-US" sz="1330" dirty="0">
              <a:solidFill>
                <a:schemeClr val="tx2"/>
              </a:solidFill>
              <a:latin typeface="+mj-lt"/>
              <a:cs typeface="Segoe UI Semibold" panose="020B0702040204020203" pitchFamily="34" charset="0"/>
            </a:endParaRPr>
          </a:p>
          <a:p>
            <a:pPr marL="228594" indent="-228594">
              <a:lnSpc>
                <a:spcPct val="90000"/>
              </a:lnSpc>
              <a:spcBef>
                <a:spcPts val="800"/>
              </a:spcBef>
              <a:buFont typeface="Arial" panose="020B0604020202020204" pitchFamily="34" charset="0"/>
              <a:buChar char="•"/>
            </a:pPr>
            <a:r>
              <a:rPr lang="en-US" b="1" dirty="0">
                <a:solidFill>
                  <a:schemeClr val="tx2"/>
                </a:solidFill>
                <a:latin typeface="+mj-lt"/>
                <a:cs typeface="Segoe UI Semibold" panose="020B0702040204020203" pitchFamily="34" charset="0"/>
              </a:rPr>
              <a:t>Basic XAML interop</a:t>
            </a:r>
          </a:p>
        </p:txBody>
      </p:sp>
      <p:sp>
        <p:nvSpPr>
          <p:cNvPr id="10" name="Rectangle 9"/>
          <p:cNvSpPr/>
          <p:nvPr/>
        </p:nvSpPr>
        <p:spPr>
          <a:xfrm>
            <a:off x="4215844" y="2991155"/>
            <a:ext cx="3844292" cy="2768710"/>
          </a:xfrm>
          <a:prstGeom prst="rect">
            <a:avLst/>
          </a:prstGeom>
          <a:solidFill>
            <a:schemeClr val="bg1"/>
          </a:solidFill>
          <a:ln w="3175">
            <a:solidFill>
              <a:srgbClr val="00BCF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228594" indent="-228594">
              <a:lnSpc>
                <a:spcPct val="90000"/>
              </a:lnSpc>
              <a:spcBef>
                <a:spcPts val="800"/>
              </a:spcBef>
              <a:buFont typeface="Arial" panose="020B0604020202020204" pitchFamily="34" charset="0"/>
              <a:buChar char="•"/>
            </a:pPr>
            <a:r>
              <a:rPr lang="en-US" sz="1700" b="1" dirty="0" smtClean="0">
                <a:solidFill>
                  <a:schemeClr val="tx2"/>
                </a:solidFill>
                <a:latin typeface="+mj-lt"/>
                <a:cs typeface="Segoe UI Semibold" panose="020B0702040204020203" pitchFamily="34" charset="0"/>
              </a:rPr>
              <a:t>Color effects</a:t>
            </a:r>
          </a:p>
          <a:p>
            <a:pPr marL="228594" indent="-228594">
              <a:lnSpc>
                <a:spcPct val="90000"/>
              </a:lnSpc>
              <a:spcBef>
                <a:spcPts val="800"/>
              </a:spcBef>
              <a:buFont typeface="Arial" panose="020B0604020202020204" pitchFamily="34" charset="0"/>
              <a:buChar char="•"/>
            </a:pPr>
            <a:r>
              <a:rPr lang="en-US" sz="1700" b="1" dirty="0" smtClean="0">
                <a:solidFill>
                  <a:schemeClr val="tx2"/>
                </a:solidFill>
                <a:latin typeface="+mj-lt"/>
                <a:cs typeface="Segoe UI Semibold" panose="020B0702040204020203" pitchFamily="34" charset="0"/>
              </a:rPr>
              <a:t>Contrast</a:t>
            </a:r>
          </a:p>
          <a:p>
            <a:pPr marL="228594" indent="-228594">
              <a:lnSpc>
                <a:spcPct val="90000"/>
              </a:lnSpc>
              <a:spcBef>
                <a:spcPts val="800"/>
              </a:spcBef>
              <a:buFont typeface="Arial" panose="020B0604020202020204" pitchFamily="34" charset="0"/>
              <a:buChar char="•"/>
            </a:pPr>
            <a:r>
              <a:rPr lang="en-US" sz="1700" b="1" dirty="0" smtClean="0">
                <a:solidFill>
                  <a:schemeClr val="tx2"/>
                </a:solidFill>
                <a:latin typeface="+mj-lt"/>
                <a:cs typeface="Segoe UI Semibold" panose="020B0702040204020203" pitchFamily="34" charset="0"/>
              </a:rPr>
              <a:t>Exposure</a:t>
            </a:r>
          </a:p>
          <a:p>
            <a:pPr marL="228594" indent="-228594">
              <a:lnSpc>
                <a:spcPct val="90000"/>
              </a:lnSpc>
              <a:spcBef>
                <a:spcPts val="800"/>
              </a:spcBef>
              <a:buFont typeface="Arial" panose="020B0604020202020204" pitchFamily="34" charset="0"/>
              <a:buChar char="•"/>
            </a:pPr>
            <a:r>
              <a:rPr lang="en-US" sz="1700" b="1" dirty="0" smtClean="0">
                <a:solidFill>
                  <a:schemeClr val="tx2"/>
                </a:solidFill>
                <a:latin typeface="+mj-lt"/>
                <a:cs typeface="Segoe UI Semibold" panose="020B0702040204020203" pitchFamily="34" charset="0"/>
              </a:rPr>
              <a:t>Grayscale</a:t>
            </a:r>
          </a:p>
          <a:p>
            <a:pPr marL="228594" indent="-228594">
              <a:lnSpc>
                <a:spcPct val="90000"/>
              </a:lnSpc>
              <a:spcBef>
                <a:spcPts val="800"/>
              </a:spcBef>
              <a:buFont typeface="Arial" panose="020B0604020202020204" pitchFamily="34" charset="0"/>
              <a:buChar char="•"/>
            </a:pPr>
            <a:r>
              <a:rPr lang="en-US" sz="1700" b="1" dirty="0" smtClean="0">
                <a:solidFill>
                  <a:schemeClr val="tx2"/>
                </a:solidFill>
                <a:latin typeface="+mj-lt"/>
                <a:cs typeface="Segoe UI Semibold" panose="020B0702040204020203" pitchFamily="34" charset="0"/>
              </a:rPr>
              <a:t>Gamma Transfer</a:t>
            </a:r>
          </a:p>
          <a:p>
            <a:pPr marL="228594" indent="-228594">
              <a:lnSpc>
                <a:spcPct val="90000"/>
              </a:lnSpc>
              <a:spcBef>
                <a:spcPts val="800"/>
              </a:spcBef>
              <a:buFont typeface="Arial" panose="020B0604020202020204" pitchFamily="34" charset="0"/>
              <a:buChar char="•"/>
            </a:pPr>
            <a:r>
              <a:rPr lang="en-US" sz="1700" b="1" dirty="0" smtClean="0">
                <a:solidFill>
                  <a:schemeClr val="tx2"/>
                </a:solidFill>
                <a:latin typeface="+mj-lt"/>
                <a:cs typeface="Segoe UI Semibold" panose="020B0702040204020203" pitchFamily="34" charset="0"/>
              </a:rPr>
              <a:t>Hue Rotate</a:t>
            </a:r>
          </a:p>
          <a:p>
            <a:pPr marL="228594" indent="-228594">
              <a:lnSpc>
                <a:spcPct val="90000"/>
              </a:lnSpc>
              <a:spcBef>
                <a:spcPts val="800"/>
              </a:spcBef>
              <a:buFont typeface="Arial" panose="020B0604020202020204" pitchFamily="34" charset="0"/>
              <a:buChar char="•"/>
            </a:pPr>
            <a:endParaRPr lang="en-US" sz="2400" dirty="0">
              <a:solidFill>
                <a:schemeClr val="tx1"/>
              </a:solidFill>
              <a:latin typeface="+mj-lt"/>
            </a:endParaRPr>
          </a:p>
        </p:txBody>
      </p:sp>
      <p:sp>
        <p:nvSpPr>
          <p:cNvPr id="18" name="Rectangle 17"/>
          <p:cNvSpPr/>
          <p:nvPr/>
        </p:nvSpPr>
        <p:spPr>
          <a:xfrm>
            <a:off x="456532" y="321376"/>
            <a:ext cx="9695872" cy="707886"/>
          </a:xfrm>
          <a:prstGeom prst="rect">
            <a:avLst/>
          </a:prstGeom>
        </p:spPr>
        <p:txBody>
          <a:bodyPr wrap="square">
            <a:spAutoFit/>
          </a:bodyPr>
          <a:lstStyle/>
          <a:p>
            <a:r>
              <a:rPr lang="en-US" sz="4000" dirty="0">
                <a:solidFill>
                  <a:schemeClr val="bg1"/>
                </a:solidFill>
              </a:rPr>
              <a:t>What’s in the Visual layer today?</a:t>
            </a:r>
          </a:p>
        </p:txBody>
      </p:sp>
      <p:sp>
        <p:nvSpPr>
          <p:cNvPr id="3" name="TextBox 2"/>
          <p:cNvSpPr txBox="1"/>
          <p:nvPr/>
        </p:nvSpPr>
        <p:spPr>
          <a:xfrm>
            <a:off x="9846134" y="3023507"/>
            <a:ext cx="2076628" cy="3055195"/>
          </a:xfrm>
          <a:prstGeom prst="rect">
            <a:avLst/>
          </a:prstGeom>
          <a:noFill/>
        </p:spPr>
        <p:txBody>
          <a:bodyPr wrap="square" lIns="137160" tIns="109728" rIns="137160" bIns="109728" rtlCol="0">
            <a:spAutoFit/>
          </a:bodyPr>
          <a:lstStyle/>
          <a:p>
            <a:pPr marL="228594" indent="-228594">
              <a:lnSpc>
                <a:spcPct val="90000"/>
              </a:lnSpc>
              <a:spcBef>
                <a:spcPts val="800"/>
              </a:spcBef>
              <a:buFont typeface="Arial" panose="020B0604020202020204" pitchFamily="34" charset="0"/>
              <a:buChar char="•"/>
            </a:pPr>
            <a:r>
              <a:rPr lang="en-US" sz="1700" dirty="0">
                <a:solidFill>
                  <a:schemeClr val="tx2"/>
                </a:solidFill>
                <a:latin typeface="+mj-lt"/>
                <a:cs typeface="Segoe UI Semibold" panose="020B0702040204020203" pitchFamily="34" charset="0"/>
              </a:rPr>
              <a:t>I</a:t>
            </a:r>
            <a:r>
              <a:rPr lang="en-US" sz="1700" b="1" dirty="0">
                <a:solidFill>
                  <a:schemeClr val="tx2"/>
                </a:solidFill>
                <a:latin typeface="+mj-lt"/>
                <a:cs typeface="Segoe UI Semibold" panose="020B0702040204020203" pitchFamily="34" charset="0"/>
              </a:rPr>
              <a:t>nvert</a:t>
            </a:r>
          </a:p>
          <a:p>
            <a:pPr marL="228594" indent="-228594">
              <a:lnSpc>
                <a:spcPct val="90000"/>
              </a:lnSpc>
              <a:spcBef>
                <a:spcPts val="800"/>
              </a:spcBef>
              <a:buFont typeface="Arial" panose="020B0604020202020204" pitchFamily="34" charset="0"/>
              <a:buChar char="•"/>
            </a:pPr>
            <a:r>
              <a:rPr lang="en-US" sz="1700" b="1" dirty="0">
                <a:solidFill>
                  <a:schemeClr val="tx2"/>
                </a:solidFill>
                <a:latin typeface="+mj-lt"/>
                <a:cs typeface="Segoe UI Semibold" panose="020B0702040204020203" pitchFamily="34" charset="0"/>
              </a:rPr>
              <a:t>Sepia</a:t>
            </a:r>
          </a:p>
          <a:p>
            <a:pPr marL="228594" indent="-228594">
              <a:lnSpc>
                <a:spcPct val="90000"/>
              </a:lnSpc>
              <a:spcBef>
                <a:spcPts val="800"/>
              </a:spcBef>
              <a:buFont typeface="Arial" panose="020B0604020202020204" pitchFamily="34" charset="0"/>
              <a:buChar char="•"/>
            </a:pPr>
            <a:r>
              <a:rPr lang="en-US" sz="1700" b="1" dirty="0">
                <a:solidFill>
                  <a:schemeClr val="tx2"/>
                </a:solidFill>
                <a:latin typeface="+mj-lt"/>
                <a:cs typeface="Segoe UI Semibold" panose="020B0702040204020203" pitchFamily="34" charset="0"/>
              </a:rPr>
              <a:t>Temperature </a:t>
            </a:r>
          </a:p>
          <a:p>
            <a:pPr marL="228594" indent="-228594">
              <a:lnSpc>
                <a:spcPct val="90000"/>
              </a:lnSpc>
              <a:spcBef>
                <a:spcPts val="800"/>
              </a:spcBef>
              <a:buFont typeface="Arial" panose="020B0604020202020204" pitchFamily="34" charset="0"/>
              <a:buChar char="•"/>
            </a:pPr>
            <a:r>
              <a:rPr lang="en-US" sz="1700" b="1" dirty="0">
                <a:solidFill>
                  <a:schemeClr val="tx2"/>
                </a:solidFill>
                <a:latin typeface="+mj-lt"/>
                <a:cs typeface="Segoe UI Semibold" panose="020B0702040204020203" pitchFamily="34" charset="0"/>
              </a:rPr>
              <a:t>Tint</a:t>
            </a:r>
          </a:p>
          <a:p>
            <a:pPr marL="228594" indent="-228594">
              <a:lnSpc>
                <a:spcPct val="90000"/>
              </a:lnSpc>
              <a:spcBef>
                <a:spcPts val="800"/>
              </a:spcBef>
              <a:buFont typeface="Arial" panose="020B0604020202020204" pitchFamily="34" charset="0"/>
              <a:buChar char="•"/>
            </a:pPr>
            <a:r>
              <a:rPr lang="en-US" sz="1700" b="1" dirty="0">
                <a:solidFill>
                  <a:schemeClr val="tx2"/>
                </a:solidFill>
                <a:latin typeface="+mj-lt"/>
                <a:cs typeface="Segoe UI Semibold" panose="020B0702040204020203" pitchFamily="34" charset="0"/>
              </a:rPr>
              <a:t>2D </a:t>
            </a:r>
            <a:r>
              <a:rPr lang="en-US" sz="1700" b="1" dirty="0" smtClean="0">
                <a:solidFill>
                  <a:schemeClr val="tx2"/>
                </a:solidFill>
                <a:latin typeface="+mj-lt"/>
                <a:cs typeface="Segoe UI Semibold" panose="020B0702040204020203" pitchFamily="34" charset="0"/>
              </a:rPr>
              <a:t>Transforms</a:t>
            </a:r>
            <a:endParaRPr lang="en-US" sz="1700" b="1" dirty="0">
              <a:solidFill>
                <a:schemeClr val="tx2"/>
              </a:solidFill>
              <a:latin typeface="+mj-lt"/>
              <a:cs typeface="Segoe UI Semibold" panose="020B0702040204020203" pitchFamily="34" charset="0"/>
            </a:endParaRPr>
          </a:p>
          <a:p>
            <a:pPr marL="228594" indent="-228594">
              <a:lnSpc>
                <a:spcPct val="90000"/>
              </a:lnSpc>
              <a:spcBef>
                <a:spcPts val="800"/>
              </a:spcBef>
              <a:buFont typeface="Arial" panose="020B0604020202020204" pitchFamily="34" charset="0"/>
              <a:buChar char="•"/>
            </a:pPr>
            <a:r>
              <a:rPr lang="en-US" sz="1700" b="1" dirty="0">
                <a:solidFill>
                  <a:schemeClr val="tx2"/>
                </a:solidFill>
                <a:latin typeface="+mj-lt"/>
                <a:cs typeface="Segoe UI Semibold" panose="020B0702040204020203" pitchFamily="34" charset="0"/>
              </a:rPr>
              <a:t>Blend and Composite Effects</a:t>
            </a:r>
          </a:p>
          <a:p>
            <a:pPr>
              <a:lnSpc>
                <a:spcPct val="90000"/>
              </a:lnSpc>
              <a:spcBef>
                <a:spcPts val="600"/>
              </a:spcBef>
            </a:pPr>
            <a:endParaRPr lang="en-US" dirty="0" err="1" smtClean="0"/>
          </a:p>
        </p:txBody>
      </p:sp>
      <p:sp>
        <p:nvSpPr>
          <p:cNvPr id="4" name="Title 3"/>
          <p:cNvSpPr>
            <a:spLocks noGrp="1"/>
          </p:cNvSpPr>
          <p:nvPr>
            <p:ph type="ctrTitle"/>
          </p:nvPr>
        </p:nvSpPr>
        <p:spPr/>
        <p:txBody>
          <a:bodyPr/>
          <a:lstStyle/>
          <a:p>
            <a:endParaRPr lang="en-US" dirty="0"/>
          </a:p>
        </p:txBody>
      </p:sp>
      <p:sp>
        <p:nvSpPr>
          <p:cNvPr id="14" name="Rectangle 13"/>
          <p:cNvSpPr/>
          <p:nvPr/>
        </p:nvSpPr>
        <p:spPr>
          <a:xfrm>
            <a:off x="8120761" y="1259010"/>
            <a:ext cx="3844292" cy="173214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a:lnSpc>
                <a:spcPct val="90000"/>
              </a:lnSpc>
              <a:spcBef>
                <a:spcPts val="800"/>
              </a:spcBef>
            </a:pPr>
            <a:endParaRPr lang="en-US" sz="2400" dirty="0">
              <a:latin typeface="+mj-lt"/>
            </a:endParaRPr>
          </a:p>
          <a:p>
            <a:pPr algn="ctr">
              <a:lnSpc>
                <a:spcPct val="90000"/>
              </a:lnSpc>
              <a:spcBef>
                <a:spcPts val="800"/>
              </a:spcBef>
            </a:pPr>
            <a:r>
              <a:rPr lang="en-US" sz="3200" dirty="0">
                <a:latin typeface="+mj-lt"/>
              </a:rPr>
              <a:t>Animation system</a:t>
            </a:r>
          </a:p>
          <a:p>
            <a:pPr algn="ctr">
              <a:lnSpc>
                <a:spcPct val="90000"/>
              </a:lnSpc>
              <a:spcBef>
                <a:spcPts val="800"/>
              </a:spcBef>
            </a:pPr>
            <a:r>
              <a:rPr lang="en-US" sz="1467" dirty="0">
                <a:latin typeface="+mj-lt"/>
              </a:rPr>
              <a:t>Expressive, framework-agnostic animations run independent of the UI thread.</a:t>
            </a:r>
          </a:p>
        </p:txBody>
      </p:sp>
      <p:sp>
        <p:nvSpPr>
          <p:cNvPr id="15" name="Rectangle 14"/>
          <p:cNvSpPr/>
          <p:nvPr/>
        </p:nvSpPr>
        <p:spPr>
          <a:xfrm>
            <a:off x="8120164" y="2991156"/>
            <a:ext cx="3835583" cy="2768709"/>
          </a:xfrm>
          <a:prstGeom prst="rect">
            <a:avLst/>
          </a:prstGeom>
          <a:solidFill>
            <a:schemeClr val="bg1"/>
          </a:solidFill>
          <a:ln w="3175">
            <a:solidFill>
              <a:srgbClr val="00BCF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228594" indent="-228594">
              <a:lnSpc>
                <a:spcPct val="90000"/>
              </a:lnSpc>
              <a:spcBef>
                <a:spcPts val="800"/>
              </a:spcBef>
              <a:buFont typeface="Arial" panose="020B0604020202020204" pitchFamily="34" charset="0"/>
              <a:buChar char="•"/>
            </a:pPr>
            <a:r>
              <a:rPr lang="en-US" b="1" dirty="0" err="1">
                <a:solidFill>
                  <a:schemeClr val="tx2"/>
                </a:solidFill>
                <a:latin typeface="+mj-lt"/>
                <a:cs typeface="Segoe UI Semibold" panose="020B0702040204020203" pitchFamily="34" charset="0"/>
              </a:rPr>
              <a:t>Keyframe</a:t>
            </a:r>
            <a:r>
              <a:rPr lang="en-US" b="1" dirty="0">
                <a:solidFill>
                  <a:schemeClr val="tx2"/>
                </a:solidFill>
                <a:latin typeface="+mj-lt"/>
                <a:cs typeface="Segoe UI Semibold" panose="020B0702040204020203" pitchFamily="34" charset="0"/>
              </a:rPr>
              <a:t> animations</a:t>
            </a:r>
          </a:p>
          <a:p>
            <a:pPr marL="228594" indent="-228594">
              <a:lnSpc>
                <a:spcPct val="90000"/>
              </a:lnSpc>
              <a:spcBef>
                <a:spcPts val="800"/>
              </a:spcBef>
              <a:buFont typeface="Arial" panose="020B0604020202020204" pitchFamily="34" charset="0"/>
              <a:buChar char="•"/>
            </a:pPr>
            <a:r>
              <a:rPr lang="en-US" b="1" dirty="0">
                <a:solidFill>
                  <a:schemeClr val="tx2"/>
                </a:solidFill>
                <a:latin typeface="+mj-lt"/>
                <a:cs typeface="Segoe UI Semibold" panose="020B0702040204020203" pitchFamily="34" charset="0"/>
              </a:rPr>
              <a:t>Expression </a:t>
            </a:r>
            <a:r>
              <a:rPr lang="en-US" b="1" dirty="0" smtClean="0">
                <a:solidFill>
                  <a:schemeClr val="tx2"/>
                </a:solidFill>
                <a:latin typeface="+mj-lt"/>
                <a:cs typeface="Segoe UI Semibold" panose="020B0702040204020203" pitchFamily="34" charset="0"/>
              </a:rPr>
              <a:t>animations</a:t>
            </a:r>
          </a:p>
          <a:p>
            <a:pPr marL="685794" lvl="1" indent="-228594">
              <a:lnSpc>
                <a:spcPct val="90000"/>
              </a:lnSpc>
              <a:spcBef>
                <a:spcPts val="800"/>
              </a:spcBef>
              <a:buFont typeface="Arial" panose="020B0604020202020204" pitchFamily="34" charset="0"/>
              <a:buChar char="•"/>
            </a:pPr>
            <a:r>
              <a:rPr lang="en-US" dirty="0" smtClean="0">
                <a:solidFill>
                  <a:schemeClr val="tx2"/>
                </a:solidFill>
                <a:latin typeface="+mj-lt"/>
                <a:cs typeface="Segoe UI Semibold" panose="020B0702040204020203" pitchFamily="34" charset="0"/>
              </a:rPr>
              <a:t>Expression operators like sin, cos, etc.</a:t>
            </a:r>
          </a:p>
          <a:p>
            <a:pPr marL="228594" indent="-228594">
              <a:lnSpc>
                <a:spcPct val="90000"/>
              </a:lnSpc>
              <a:spcBef>
                <a:spcPts val="800"/>
              </a:spcBef>
              <a:buFont typeface="Arial" panose="020B0604020202020204" pitchFamily="34" charset="0"/>
              <a:buChar char="•"/>
            </a:pPr>
            <a:r>
              <a:rPr lang="en-US" b="1" dirty="0" smtClean="0">
                <a:solidFill>
                  <a:schemeClr val="tx2"/>
                </a:solidFill>
                <a:latin typeface="+mj-lt"/>
                <a:cs typeface="Segoe UI Semibold" panose="020B0702040204020203" pitchFamily="34" charset="0"/>
              </a:rPr>
              <a:t>Property </a:t>
            </a:r>
            <a:r>
              <a:rPr lang="en-US" b="1" dirty="0" err="1" smtClean="0">
                <a:solidFill>
                  <a:schemeClr val="tx2"/>
                </a:solidFill>
                <a:latin typeface="+mj-lt"/>
                <a:cs typeface="Segoe UI Semibold" panose="020B0702040204020203" pitchFamily="34" charset="0"/>
              </a:rPr>
              <a:t>Swizzling</a:t>
            </a:r>
            <a:r>
              <a:rPr lang="en-US" b="1" dirty="0" smtClean="0">
                <a:solidFill>
                  <a:schemeClr val="tx2"/>
                </a:solidFill>
                <a:latin typeface="+mj-lt"/>
                <a:cs typeface="Segoe UI Semibold" panose="020B0702040204020203" pitchFamily="34" charset="0"/>
              </a:rPr>
              <a:t> and Masking</a:t>
            </a:r>
          </a:p>
          <a:p>
            <a:pPr marL="228594" indent="-228594">
              <a:lnSpc>
                <a:spcPct val="90000"/>
              </a:lnSpc>
              <a:spcBef>
                <a:spcPts val="800"/>
              </a:spcBef>
              <a:buFont typeface="Arial" panose="020B0604020202020204" pitchFamily="34" charset="0"/>
              <a:buChar char="•"/>
            </a:pPr>
            <a:r>
              <a:rPr lang="en-US" b="1" dirty="0" smtClean="0">
                <a:solidFill>
                  <a:schemeClr val="tx2"/>
                </a:solidFill>
                <a:latin typeface="+mj-lt"/>
                <a:cs typeface="Segoe UI Semibold" panose="020B0702040204020203" pitchFamily="34" charset="0"/>
              </a:rPr>
              <a:t>Color Animations</a:t>
            </a:r>
          </a:p>
          <a:p>
            <a:pPr marL="228594" indent="-228594">
              <a:lnSpc>
                <a:spcPct val="90000"/>
              </a:lnSpc>
              <a:spcBef>
                <a:spcPts val="800"/>
              </a:spcBef>
              <a:buFont typeface="Arial" panose="020B0604020202020204" pitchFamily="34" charset="0"/>
              <a:buChar char="•"/>
            </a:pPr>
            <a:r>
              <a:rPr lang="en-US" b="1" dirty="0" err="1" smtClean="0">
                <a:solidFill>
                  <a:schemeClr val="tx2"/>
                </a:solidFill>
                <a:latin typeface="+mj-lt"/>
                <a:cs typeface="Segoe UI Semibold" panose="020B0702040204020203" pitchFamily="34" charset="0"/>
              </a:rPr>
              <a:t>Quarternions</a:t>
            </a:r>
            <a:endParaRPr lang="en-US" b="1" dirty="0" smtClean="0">
              <a:solidFill>
                <a:schemeClr val="tx2"/>
              </a:solidFill>
              <a:latin typeface="+mj-lt"/>
              <a:cs typeface="Segoe UI Semibold" panose="020B0702040204020203" pitchFamily="34" charset="0"/>
            </a:endParaRPr>
          </a:p>
          <a:p>
            <a:pPr marL="228594" indent="-228594">
              <a:lnSpc>
                <a:spcPct val="90000"/>
              </a:lnSpc>
              <a:spcBef>
                <a:spcPts val="800"/>
              </a:spcBef>
              <a:buFont typeface="Arial" panose="020B0604020202020204" pitchFamily="34" charset="0"/>
              <a:buChar char="•"/>
            </a:pPr>
            <a:r>
              <a:rPr lang="en-US" b="1" dirty="0" err="1" smtClean="0">
                <a:solidFill>
                  <a:schemeClr val="tx2"/>
                </a:solidFill>
                <a:latin typeface="+mj-lt"/>
                <a:cs typeface="Segoe UI Semibold" panose="020B0702040204020203" pitchFamily="34" charset="0"/>
              </a:rPr>
              <a:t>CompositionBatch</a:t>
            </a:r>
            <a:endParaRPr lang="en-US" b="1" dirty="0">
              <a:solidFill>
                <a:schemeClr val="tx2"/>
              </a:solidFill>
              <a:latin typeface="+mj-lt"/>
              <a:cs typeface="Segoe UI Semibold" panose="020B0702040204020203" pitchFamily="34" charset="0"/>
            </a:endParaRPr>
          </a:p>
        </p:txBody>
      </p:sp>
    </p:spTree>
    <p:extLst>
      <p:ext uri="{BB962C8B-B14F-4D97-AF65-F5344CB8AC3E}">
        <p14:creationId xmlns:p14="http://schemas.microsoft.com/office/powerpoint/2010/main" val="20835104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5" grpId="0" animBg="1"/>
    </p:bldLst>
  </p:timing>
</p:sld>
</file>

<file path=ppt/theme/theme1.xml><?xml version="1.0" encoding="utf-8"?>
<a:theme xmlns:a="http://schemas.openxmlformats.org/drawingml/2006/main" name="1_BUILD CHARCOAL BACKGROUND">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0586UpdateTemplate" id="{32B6E392-53B9-414B-AC80-EE9983752B6C}" vid="{B905524E-E4D5-4A62-83C3-FD8E81B6D319}"/>
    </a:ext>
  </a:extLst>
</a:theme>
</file>

<file path=ppt/theme/theme2.xml><?xml version="1.0" encoding="utf-8"?>
<a:theme xmlns:a="http://schemas.openxmlformats.org/drawingml/2006/main" name="BUILD WHITE TEMPLATE">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0586UpdateTemplate" id="{32B6E392-53B9-414B-AC80-EE9983752B6C}" vid="{491B22EF-08C3-43C5-9D6E-17B0F3A40167}"/>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688E695068F3834786D32787C8867A40" ma:contentTypeVersion="5" ma:contentTypeDescription="Create a new document." ma:contentTypeScope="" ma:versionID="46832a822856147f9aa9c42bbae62827">
  <xsd:schema xmlns:xsd="http://www.w3.org/2001/XMLSchema" xmlns:xs="http://www.w3.org/2001/XMLSchema" xmlns:p="http://schemas.microsoft.com/office/2006/metadata/properties" xmlns:ns2="497715a9-ab51-44bd-b3c4-d72b7bd9c62d" targetNamespace="http://schemas.microsoft.com/office/2006/metadata/properties" ma:root="true" ma:fieldsID="dc7ac557b1c7cb358d963adc1cb97a5f" ns2:_="">
    <xsd:import namespace="497715a9-ab51-44bd-b3c4-d72b7bd9c62d"/>
    <xsd:element name="properties">
      <xsd:complexType>
        <xsd:sequence>
          <xsd:element name="documentManagement">
            <xsd:complexType>
              <xsd:all>
                <xsd:element ref="ns2:SharedWithUsers" minOccurs="0"/>
                <xsd:element ref="ns2:SharingHintHash" minOccurs="0"/>
                <xsd:element ref="ns2: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97715a9-ab51-44bd-b3c4-d72b7bd9c62d"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ingHintHash" ma:index="9" nillable="true" ma:displayName="Sharing Hint Hash" ma:internalName="SharingHintHash" ma:readOnly="true">
      <xsd:simpleType>
        <xsd:restriction base="dms:Text"/>
      </xsd:simpleType>
    </xsd:element>
    <xsd:element name="SharedWithDetails" ma:index="10"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6665DF91-D434-41FB-A675-280BFC7A1EA0}">
  <ds:schemaRefs>
    <ds:schemaRef ds:uri="http://schemas.microsoft.com/sharepoint/v3/contenttype/forms"/>
  </ds:schemaRefs>
</ds:datastoreItem>
</file>

<file path=customXml/itemProps2.xml><?xml version="1.0" encoding="utf-8"?>
<ds:datastoreItem xmlns:ds="http://schemas.openxmlformats.org/officeDocument/2006/customXml" ds:itemID="{493E8B7F-5750-4C23-89C4-77521ABD938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97715a9-ab51-44bd-b3c4-d72b7bd9c62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D4F8CB41-8F7D-4BEC-A4C9-160B4E7F9C3E}">
  <ds:schemaRefs>
    <ds:schemaRef ds:uri="http://purl.org/dc/elements/1.1/"/>
    <ds:schemaRef ds:uri="http://schemas.microsoft.com/office/2006/metadata/properties"/>
    <ds:schemaRef ds:uri="http://schemas.microsoft.com/office/2006/documentManagement/types"/>
    <ds:schemaRef ds:uri="http://purl.org/dc/terms/"/>
    <ds:schemaRef ds:uri="http://schemas.openxmlformats.org/package/2006/metadata/core-properties"/>
    <ds:schemaRef ds:uri="http://purl.org/dc/dcmitype/"/>
    <ds:schemaRef ds:uri="497715a9-ab51-44bd-b3c4-d72b7bd9c62d"/>
    <ds:schemaRef ds:uri="http://schemas.microsoft.com/office/infopath/2007/PartnerControl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10586UpdateTemplate</Template>
  <TotalTime>4463</TotalTime>
  <Words>2089</Words>
  <Application>Microsoft Office PowerPoint</Application>
  <PresentationFormat>Widescreen</PresentationFormat>
  <Paragraphs>292</Paragraphs>
  <Slides>26</Slides>
  <Notes>18</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26</vt:i4>
      </vt:variant>
    </vt:vector>
  </HeadingPairs>
  <TitlesOfParts>
    <vt:vector size="36" baseType="lpstr">
      <vt:lpstr>Arial</vt:lpstr>
      <vt:lpstr>Calibri</vt:lpstr>
      <vt:lpstr>Segoe UI</vt:lpstr>
      <vt:lpstr>Segoe UI Light</vt:lpstr>
      <vt:lpstr>Segoe UI Semibold</vt:lpstr>
      <vt:lpstr>Segoe UI Semilight</vt:lpstr>
      <vt:lpstr>Times New Roman</vt:lpstr>
      <vt:lpstr>Wingdings</vt:lpstr>
      <vt:lpstr>1_BUILD CHARCOAL BACKGROUND</vt:lpstr>
      <vt:lpstr>BUILD WHITE TEMPLATE</vt:lpstr>
      <vt:lpstr>Windows.UI.Composition:  The Next gen UI foundation  10586 SDK Update</vt:lpstr>
      <vt:lpstr>A Brief History of the API</vt:lpstr>
      <vt:lpstr>Windows.UI.Composition</vt:lpstr>
      <vt:lpstr>Overall API Goals</vt:lpstr>
      <vt:lpstr>What is it not? </vt:lpstr>
      <vt:lpstr>Demo: Slide Show</vt:lpstr>
      <vt:lpstr>Visual Layer in Windows 8.1 </vt:lpstr>
      <vt:lpstr>Visual Layer in Windows 10</vt:lpstr>
      <vt:lpstr>PowerPoint Presentation</vt:lpstr>
      <vt:lpstr>Content Visuals</vt:lpstr>
      <vt:lpstr>Visual object and class hierarchy</vt:lpstr>
      <vt:lpstr>Demo: CompositionVisual</vt:lpstr>
      <vt:lpstr>Effects</vt:lpstr>
      <vt:lpstr>Effects</vt:lpstr>
      <vt:lpstr>Supported Effects in TH2</vt:lpstr>
      <vt:lpstr>Demo: Effects</vt:lpstr>
      <vt:lpstr>Animation System</vt:lpstr>
      <vt:lpstr>Keyframe animations</vt:lpstr>
      <vt:lpstr>Expression animations</vt:lpstr>
      <vt:lpstr>Demo: Parallax</vt:lpstr>
      <vt:lpstr>XAML + Windows.UI.Composition</vt:lpstr>
      <vt:lpstr>XAML and Composition</vt:lpstr>
      <vt:lpstr>XAML + Composition– Just the basics</vt:lpstr>
      <vt:lpstr>Demo: Interop – Parallax Redux</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Windows.UI.Composition:  The Next gen UI foundation  10586 SDK Update</dc:title>
  <dc:creator>John Serna</dc:creator>
  <cp:lastModifiedBy>John Serna</cp:lastModifiedBy>
  <cp:revision>33</cp:revision>
  <dcterms:created xsi:type="dcterms:W3CDTF">2015-12-03T15:35:12Z</dcterms:created>
  <dcterms:modified xsi:type="dcterms:W3CDTF">2015-12-14T15:23:14Z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0x010100688E695068F3834786D32787C8867A40</vt:lpwstr>
  </property>
</Properties>
</file>